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5" r:id="rId11"/>
    <p:sldId id="276" r:id="rId12"/>
    <p:sldId id="265" r:id="rId13"/>
    <p:sldId id="266" r:id="rId14"/>
    <p:sldId id="269" r:id="rId15"/>
    <p:sldId id="267" r:id="rId16"/>
    <p:sldId id="268" r:id="rId17"/>
    <p:sldId id="274" r:id="rId18"/>
    <p:sldId id="270" r:id="rId19"/>
    <p:sldId id="271"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4ED6C23F-A8A2-47D1-9FA4-306C14221E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0AD27E97-85FA-4D9D-AB80-5B5CB114D02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Подзаголовок 2">
            <a:extLst>
              <a:ext uri="{FF2B5EF4-FFF2-40B4-BE49-F238E27FC236}">
                <a16:creationId xmlns:a16="http://schemas.microsoft.com/office/drawing/2014/main" id="{35B93FF4-0396-4489-9736-BAE6FD7FD4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Дата 3">
            <a:extLst>
              <a:ext uri="{FF2B5EF4-FFF2-40B4-BE49-F238E27FC236}">
                <a16:creationId xmlns:a16="http://schemas.microsoft.com/office/drawing/2014/main" id="{A6424DE6-49D5-4AC5-BF8B-6B019BA8ED42}"/>
              </a:ext>
            </a:extLst>
          </p:cNvPr>
          <p:cNvSpPr>
            <a:spLocks noGrp="1"/>
          </p:cNvSpPr>
          <p:nvPr>
            <p:ph type="dt" sz="half" idx="10"/>
          </p:nvPr>
        </p:nvSpPr>
        <p:spPr/>
        <p:txBody>
          <a:bodyPr/>
          <a:lstStyle/>
          <a:p>
            <a:fld id="{60DE6A6C-6192-4023-A528-E770F813FD6A}" type="datetimeFigureOut">
              <a:rPr lang="en-US" smtClean="0"/>
              <a:t>11/13/2020</a:t>
            </a:fld>
            <a:endParaRPr lang="en-US"/>
          </a:p>
        </p:txBody>
      </p:sp>
      <p:sp>
        <p:nvSpPr>
          <p:cNvPr id="5" name="Нижний колонтитул 4">
            <a:extLst>
              <a:ext uri="{FF2B5EF4-FFF2-40B4-BE49-F238E27FC236}">
                <a16:creationId xmlns:a16="http://schemas.microsoft.com/office/drawing/2014/main" id="{C96B8245-1A1F-49A0-9BA2-4759CDA6F8AA}"/>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33EF4C9B-E10E-493C-9F0D-A18EA132577A}"/>
              </a:ext>
            </a:extLst>
          </p:cNvPr>
          <p:cNvSpPr>
            <a:spLocks noGrp="1"/>
          </p:cNvSpPr>
          <p:nvPr>
            <p:ph type="sldNum" sz="quarter" idx="12"/>
          </p:nvPr>
        </p:nvSpPr>
        <p:spPr/>
        <p:txBody>
          <a:bodyPr/>
          <a:lstStyle/>
          <a:p>
            <a:fld id="{B8F02144-D782-4DD5-A7B0-8B19D95C511C}" type="slidenum">
              <a:rPr lang="en-US" smtClean="0"/>
              <a:t>‹#›</a:t>
            </a:fld>
            <a:endParaRPr lang="en-US"/>
          </a:p>
        </p:txBody>
      </p:sp>
    </p:spTree>
    <p:extLst>
      <p:ext uri="{BB962C8B-B14F-4D97-AF65-F5344CB8AC3E}">
        <p14:creationId xmlns:p14="http://schemas.microsoft.com/office/powerpoint/2010/main" val="58826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D98A3B-1ECF-42BE-9B0A-FD190F2965A4}"/>
              </a:ext>
            </a:extLst>
          </p:cNvPr>
          <p:cNvSpPr>
            <a:spLocks noGrp="1"/>
          </p:cNvSpPr>
          <p:nvPr>
            <p:ph type="title"/>
          </p:nvPr>
        </p:nvSpPr>
        <p:spPr/>
        <p:txBody>
          <a:bodyPr/>
          <a:lstStyle/>
          <a:p>
            <a:r>
              <a:rPr lang="ru-RU"/>
              <a:t>Образец заголовка</a:t>
            </a:r>
            <a:endParaRPr lang="en-US"/>
          </a:p>
        </p:txBody>
      </p:sp>
      <p:sp>
        <p:nvSpPr>
          <p:cNvPr id="3" name="Вертикальный текст 2">
            <a:extLst>
              <a:ext uri="{FF2B5EF4-FFF2-40B4-BE49-F238E27FC236}">
                <a16:creationId xmlns:a16="http://schemas.microsoft.com/office/drawing/2014/main" id="{51A6EB1B-F811-49E0-BB10-1A645656445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5402EBDF-2D46-4AA6-9558-7EE1A5848A05}"/>
              </a:ext>
            </a:extLst>
          </p:cNvPr>
          <p:cNvSpPr>
            <a:spLocks noGrp="1"/>
          </p:cNvSpPr>
          <p:nvPr>
            <p:ph type="dt" sz="half" idx="10"/>
          </p:nvPr>
        </p:nvSpPr>
        <p:spPr/>
        <p:txBody>
          <a:bodyPr/>
          <a:lstStyle/>
          <a:p>
            <a:fld id="{60DE6A6C-6192-4023-A528-E770F813FD6A}" type="datetimeFigureOut">
              <a:rPr lang="en-US" smtClean="0"/>
              <a:t>11/13/2020</a:t>
            </a:fld>
            <a:endParaRPr lang="en-US"/>
          </a:p>
        </p:txBody>
      </p:sp>
      <p:sp>
        <p:nvSpPr>
          <p:cNvPr id="5" name="Нижний колонтитул 4">
            <a:extLst>
              <a:ext uri="{FF2B5EF4-FFF2-40B4-BE49-F238E27FC236}">
                <a16:creationId xmlns:a16="http://schemas.microsoft.com/office/drawing/2014/main" id="{7B65051D-2E05-4F19-A11C-80B945844065}"/>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6EF374ED-A7A9-4BD4-8B95-B1914A7551FA}"/>
              </a:ext>
            </a:extLst>
          </p:cNvPr>
          <p:cNvSpPr>
            <a:spLocks noGrp="1"/>
          </p:cNvSpPr>
          <p:nvPr>
            <p:ph type="sldNum" sz="quarter" idx="12"/>
          </p:nvPr>
        </p:nvSpPr>
        <p:spPr/>
        <p:txBody>
          <a:bodyPr/>
          <a:lstStyle/>
          <a:p>
            <a:fld id="{B8F02144-D782-4DD5-A7B0-8B19D95C511C}" type="slidenum">
              <a:rPr lang="en-US" smtClean="0"/>
              <a:t>‹#›</a:t>
            </a:fld>
            <a:endParaRPr lang="en-US"/>
          </a:p>
        </p:txBody>
      </p:sp>
    </p:spTree>
    <p:extLst>
      <p:ext uri="{BB962C8B-B14F-4D97-AF65-F5344CB8AC3E}">
        <p14:creationId xmlns:p14="http://schemas.microsoft.com/office/powerpoint/2010/main" val="3028176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1162B75-7C6C-4E06-A92E-E893808AE87A}"/>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Вертикальный текст 2">
            <a:extLst>
              <a:ext uri="{FF2B5EF4-FFF2-40B4-BE49-F238E27FC236}">
                <a16:creationId xmlns:a16="http://schemas.microsoft.com/office/drawing/2014/main" id="{480BFAD2-4F75-4EF6-9581-A112721ACB59}"/>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1C4CFAFB-9E11-4152-8423-EC9786826F5B}"/>
              </a:ext>
            </a:extLst>
          </p:cNvPr>
          <p:cNvSpPr>
            <a:spLocks noGrp="1"/>
          </p:cNvSpPr>
          <p:nvPr>
            <p:ph type="dt" sz="half" idx="10"/>
          </p:nvPr>
        </p:nvSpPr>
        <p:spPr/>
        <p:txBody>
          <a:bodyPr/>
          <a:lstStyle/>
          <a:p>
            <a:fld id="{60DE6A6C-6192-4023-A528-E770F813FD6A}" type="datetimeFigureOut">
              <a:rPr lang="en-US" smtClean="0"/>
              <a:t>11/13/2020</a:t>
            </a:fld>
            <a:endParaRPr lang="en-US"/>
          </a:p>
        </p:txBody>
      </p:sp>
      <p:sp>
        <p:nvSpPr>
          <p:cNvPr id="5" name="Нижний колонтитул 4">
            <a:extLst>
              <a:ext uri="{FF2B5EF4-FFF2-40B4-BE49-F238E27FC236}">
                <a16:creationId xmlns:a16="http://schemas.microsoft.com/office/drawing/2014/main" id="{08E81D60-0ECE-4D21-A3B0-85731D64449B}"/>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D3CDE8EE-0DD3-4144-B845-2A64A3248A87}"/>
              </a:ext>
            </a:extLst>
          </p:cNvPr>
          <p:cNvSpPr>
            <a:spLocks noGrp="1"/>
          </p:cNvSpPr>
          <p:nvPr>
            <p:ph type="sldNum" sz="quarter" idx="12"/>
          </p:nvPr>
        </p:nvSpPr>
        <p:spPr/>
        <p:txBody>
          <a:bodyPr/>
          <a:lstStyle/>
          <a:p>
            <a:fld id="{B8F02144-D782-4DD5-A7B0-8B19D95C511C}" type="slidenum">
              <a:rPr lang="en-US" smtClean="0"/>
              <a:t>‹#›</a:t>
            </a:fld>
            <a:endParaRPr lang="en-US"/>
          </a:p>
        </p:txBody>
      </p:sp>
    </p:spTree>
    <p:extLst>
      <p:ext uri="{BB962C8B-B14F-4D97-AF65-F5344CB8AC3E}">
        <p14:creationId xmlns:p14="http://schemas.microsoft.com/office/powerpoint/2010/main" val="3294216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4FAEB6-F218-4689-B82D-744E937A1E6F}"/>
              </a:ext>
            </a:extLst>
          </p:cNvPr>
          <p:cNvSpPr>
            <a:spLocks noGrp="1"/>
          </p:cNvSpPr>
          <p:nvPr>
            <p:ph type="title"/>
          </p:nvPr>
        </p:nvSpPr>
        <p:spPr/>
        <p:txBody>
          <a:bodyPr/>
          <a:lstStyle/>
          <a:p>
            <a:r>
              <a:rPr lang="ru-RU"/>
              <a:t>Образец заголовка</a:t>
            </a:r>
            <a:endParaRPr lang="en-US"/>
          </a:p>
        </p:txBody>
      </p:sp>
      <p:sp>
        <p:nvSpPr>
          <p:cNvPr id="3" name="Объект 2">
            <a:extLst>
              <a:ext uri="{FF2B5EF4-FFF2-40B4-BE49-F238E27FC236}">
                <a16:creationId xmlns:a16="http://schemas.microsoft.com/office/drawing/2014/main" id="{062B5BF4-8D73-40B4-8886-AEBA50F596D7}"/>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9BF234D3-0E6F-4DFD-9552-A09A90169251}"/>
              </a:ext>
            </a:extLst>
          </p:cNvPr>
          <p:cNvSpPr>
            <a:spLocks noGrp="1"/>
          </p:cNvSpPr>
          <p:nvPr>
            <p:ph type="dt" sz="half" idx="10"/>
          </p:nvPr>
        </p:nvSpPr>
        <p:spPr/>
        <p:txBody>
          <a:bodyPr/>
          <a:lstStyle/>
          <a:p>
            <a:fld id="{60DE6A6C-6192-4023-A528-E770F813FD6A}" type="datetimeFigureOut">
              <a:rPr lang="en-US" smtClean="0"/>
              <a:t>11/13/2020</a:t>
            </a:fld>
            <a:endParaRPr lang="en-US"/>
          </a:p>
        </p:txBody>
      </p:sp>
      <p:sp>
        <p:nvSpPr>
          <p:cNvPr id="5" name="Нижний колонтитул 4">
            <a:extLst>
              <a:ext uri="{FF2B5EF4-FFF2-40B4-BE49-F238E27FC236}">
                <a16:creationId xmlns:a16="http://schemas.microsoft.com/office/drawing/2014/main" id="{6BE8D338-9705-4754-A6B5-D9C0562639BA}"/>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39CB2AEE-A6E4-44DF-A2CC-0287CA234808}"/>
              </a:ext>
            </a:extLst>
          </p:cNvPr>
          <p:cNvSpPr>
            <a:spLocks noGrp="1"/>
          </p:cNvSpPr>
          <p:nvPr>
            <p:ph type="sldNum" sz="quarter" idx="12"/>
          </p:nvPr>
        </p:nvSpPr>
        <p:spPr/>
        <p:txBody>
          <a:bodyPr/>
          <a:lstStyle/>
          <a:p>
            <a:fld id="{B8F02144-D782-4DD5-A7B0-8B19D95C511C}" type="slidenum">
              <a:rPr lang="en-US" smtClean="0"/>
              <a:t>‹#›</a:t>
            </a:fld>
            <a:endParaRPr lang="en-US"/>
          </a:p>
        </p:txBody>
      </p:sp>
    </p:spTree>
    <p:extLst>
      <p:ext uri="{BB962C8B-B14F-4D97-AF65-F5344CB8AC3E}">
        <p14:creationId xmlns:p14="http://schemas.microsoft.com/office/powerpoint/2010/main" val="1181095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AE5B5A-4A2B-4818-A34D-2D436D217CFC}"/>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Текст 2">
            <a:extLst>
              <a:ext uri="{FF2B5EF4-FFF2-40B4-BE49-F238E27FC236}">
                <a16:creationId xmlns:a16="http://schemas.microsoft.com/office/drawing/2014/main" id="{DB06248F-EE28-47B5-ADD0-1656842593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EE1B6347-98AA-4F92-94F1-40DCF05F8E34}"/>
              </a:ext>
            </a:extLst>
          </p:cNvPr>
          <p:cNvSpPr>
            <a:spLocks noGrp="1"/>
          </p:cNvSpPr>
          <p:nvPr>
            <p:ph type="dt" sz="half" idx="10"/>
          </p:nvPr>
        </p:nvSpPr>
        <p:spPr/>
        <p:txBody>
          <a:bodyPr/>
          <a:lstStyle/>
          <a:p>
            <a:fld id="{60DE6A6C-6192-4023-A528-E770F813FD6A}" type="datetimeFigureOut">
              <a:rPr lang="en-US" smtClean="0"/>
              <a:t>11/13/2020</a:t>
            </a:fld>
            <a:endParaRPr lang="en-US"/>
          </a:p>
        </p:txBody>
      </p:sp>
      <p:sp>
        <p:nvSpPr>
          <p:cNvPr id="5" name="Нижний колонтитул 4">
            <a:extLst>
              <a:ext uri="{FF2B5EF4-FFF2-40B4-BE49-F238E27FC236}">
                <a16:creationId xmlns:a16="http://schemas.microsoft.com/office/drawing/2014/main" id="{2984851F-68EE-402D-86C1-14B8D1350FB6}"/>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3257B507-3A51-42FF-8632-88F5F4932260}"/>
              </a:ext>
            </a:extLst>
          </p:cNvPr>
          <p:cNvSpPr>
            <a:spLocks noGrp="1"/>
          </p:cNvSpPr>
          <p:nvPr>
            <p:ph type="sldNum" sz="quarter" idx="12"/>
          </p:nvPr>
        </p:nvSpPr>
        <p:spPr/>
        <p:txBody>
          <a:bodyPr/>
          <a:lstStyle/>
          <a:p>
            <a:fld id="{B8F02144-D782-4DD5-A7B0-8B19D95C511C}" type="slidenum">
              <a:rPr lang="en-US" smtClean="0"/>
              <a:t>‹#›</a:t>
            </a:fld>
            <a:endParaRPr lang="en-US"/>
          </a:p>
        </p:txBody>
      </p:sp>
    </p:spTree>
    <p:extLst>
      <p:ext uri="{BB962C8B-B14F-4D97-AF65-F5344CB8AC3E}">
        <p14:creationId xmlns:p14="http://schemas.microsoft.com/office/powerpoint/2010/main" val="4074031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BD5693-6B5D-4F4E-BC2B-6EAAEA0B6840}"/>
              </a:ext>
            </a:extLst>
          </p:cNvPr>
          <p:cNvSpPr>
            <a:spLocks noGrp="1"/>
          </p:cNvSpPr>
          <p:nvPr>
            <p:ph type="title"/>
          </p:nvPr>
        </p:nvSpPr>
        <p:spPr/>
        <p:txBody>
          <a:bodyPr/>
          <a:lstStyle/>
          <a:p>
            <a:r>
              <a:rPr lang="ru-RU"/>
              <a:t>Образец заголовка</a:t>
            </a:r>
            <a:endParaRPr lang="en-US"/>
          </a:p>
        </p:txBody>
      </p:sp>
      <p:sp>
        <p:nvSpPr>
          <p:cNvPr id="3" name="Объект 2">
            <a:extLst>
              <a:ext uri="{FF2B5EF4-FFF2-40B4-BE49-F238E27FC236}">
                <a16:creationId xmlns:a16="http://schemas.microsoft.com/office/drawing/2014/main" id="{641EAF16-0C0B-40FC-80C6-6E21471DA116}"/>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Объект 3">
            <a:extLst>
              <a:ext uri="{FF2B5EF4-FFF2-40B4-BE49-F238E27FC236}">
                <a16:creationId xmlns:a16="http://schemas.microsoft.com/office/drawing/2014/main" id="{25B33D7E-BAF7-4FFE-B109-E6B90BA97465}"/>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a:extLst>
              <a:ext uri="{FF2B5EF4-FFF2-40B4-BE49-F238E27FC236}">
                <a16:creationId xmlns:a16="http://schemas.microsoft.com/office/drawing/2014/main" id="{ABF88669-5E0E-45F5-BB4A-3DCC1605D228}"/>
              </a:ext>
            </a:extLst>
          </p:cNvPr>
          <p:cNvSpPr>
            <a:spLocks noGrp="1"/>
          </p:cNvSpPr>
          <p:nvPr>
            <p:ph type="dt" sz="half" idx="10"/>
          </p:nvPr>
        </p:nvSpPr>
        <p:spPr/>
        <p:txBody>
          <a:bodyPr/>
          <a:lstStyle/>
          <a:p>
            <a:fld id="{60DE6A6C-6192-4023-A528-E770F813FD6A}" type="datetimeFigureOut">
              <a:rPr lang="en-US" smtClean="0"/>
              <a:t>11/13/2020</a:t>
            </a:fld>
            <a:endParaRPr lang="en-US"/>
          </a:p>
        </p:txBody>
      </p:sp>
      <p:sp>
        <p:nvSpPr>
          <p:cNvPr id="6" name="Нижний колонтитул 5">
            <a:extLst>
              <a:ext uri="{FF2B5EF4-FFF2-40B4-BE49-F238E27FC236}">
                <a16:creationId xmlns:a16="http://schemas.microsoft.com/office/drawing/2014/main" id="{FACF400F-A58B-4541-933F-9B972633F22B}"/>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4482B532-505E-4F0A-95E7-B201EBD5BB60}"/>
              </a:ext>
            </a:extLst>
          </p:cNvPr>
          <p:cNvSpPr>
            <a:spLocks noGrp="1"/>
          </p:cNvSpPr>
          <p:nvPr>
            <p:ph type="sldNum" sz="quarter" idx="12"/>
          </p:nvPr>
        </p:nvSpPr>
        <p:spPr/>
        <p:txBody>
          <a:bodyPr/>
          <a:lstStyle/>
          <a:p>
            <a:fld id="{B8F02144-D782-4DD5-A7B0-8B19D95C511C}" type="slidenum">
              <a:rPr lang="en-US" smtClean="0"/>
              <a:t>‹#›</a:t>
            </a:fld>
            <a:endParaRPr lang="en-US"/>
          </a:p>
        </p:txBody>
      </p:sp>
    </p:spTree>
    <p:extLst>
      <p:ext uri="{BB962C8B-B14F-4D97-AF65-F5344CB8AC3E}">
        <p14:creationId xmlns:p14="http://schemas.microsoft.com/office/powerpoint/2010/main" val="4169907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570540-2DEE-46ED-9C83-CF87A921F0AB}"/>
              </a:ext>
            </a:extLst>
          </p:cNvPr>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Текст 2">
            <a:extLst>
              <a:ext uri="{FF2B5EF4-FFF2-40B4-BE49-F238E27FC236}">
                <a16:creationId xmlns:a16="http://schemas.microsoft.com/office/drawing/2014/main" id="{E80391D1-E3E9-4A4F-B18E-D87DFA5831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D3AF274C-B294-4137-B8EF-44B9A124A7FD}"/>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a:extLst>
              <a:ext uri="{FF2B5EF4-FFF2-40B4-BE49-F238E27FC236}">
                <a16:creationId xmlns:a16="http://schemas.microsoft.com/office/drawing/2014/main" id="{C39966C5-317C-4915-A16E-393DB5303A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26F75B23-BEC9-43F4-AA9D-27342014D990}"/>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a:extLst>
              <a:ext uri="{FF2B5EF4-FFF2-40B4-BE49-F238E27FC236}">
                <a16:creationId xmlns:a16="http://schemas.microsoft.com/office/drawing/2014/main" id="{3C7AB51C-F599-4F6A-BD33-DE2239EBEF03}"/>
              </a:ext>
            </a:extLst>
          </p:cNvPr>
          <p:cNvSpPr>
            <a:spLocks noGrp="1"/>
          </p:cNvSpPr>
          <p:nvPr>
            <p:ph type="dt" sz="half" idx="10"/>
          </p:nvPr>
        </p:nvSpPr>
        <p:spPr/>
        <p:txBody>
          <a:bodyPr/>
          <a:lstStyle/>
          <a:p>
            <a:fld id="{60DE6A6C-6192-4023-A528-E770F813FD6A}" type="datetimeFigureOut">
              <a:rPr lang="en-US" smtClean="0"/>
              <a:t>11/13/2020</a:t>
            </a:fld>
            <a:endParaRPr lang="en-US"/>
          </a:p>
        </p:txBody>
      </p:sp>
      <p:sp>
        <p:nvSpPr>
          <p:cNvPr id="8" name="Нижний колонтитул 7">
            <a:extLst>
              <a:ext uri="{FF2B5EF4-FFF2-40B4-BE49-F238E27FC236}">
                <a16:creationId xmlns:a16="http://schemas.microsoft.com/office/drawing/2014/main" id="{89F67C33-29E6-4C62-9ACF-05297F4CDB27}"/>
              </a:ext>
            </a:extLst>
          </p:cNvPr>
          <p:cNvSpPr>
            <a:spLocks noGrp="1"/>
          </p:cNvSpPr>
          <p:nvPr>
            <p:ph type="ftr" sz="quarter" idx="11"/>
          </p:nvPr>
        </p:nvSpPr>
        <p:spPr/>
        <p:txBody>
          <a:bodyPr/>
          <a:lstStyle/>
          <a:p>
            <a:endParaRPr lang="en-US"/>
          </a:p>
        </p:txBody>
      </p:sp>
      <p:sp>
        <p:nvSpPr>
          <p:cNvPr id="9" name="Номер слайда 8">
            <a:extLst>
              <a:ext uri="{FF2B5EF4-FFF2-40B4-BE49-F238E27FC236}">
                <a16:creationId xmlns:a16="http://schemas.microsoft.com/office/drawing/2014/main" id="{24EEC0B2-2E57-4C8C-B7E0-CCA155F8604C}"/>
              </a:ext>
            </a:extLst>
          </p:cNvPr>
          <p:cNvSpPr>
            <a:spLocks noGrp="1"/>
          </p:cNvSpPr>
          <p:nvPr>
            <p:ph type="sldNum" sz="quarter" idx="12"/>
          </p:nvPr>
        </p:nvSpPr>
        <p:spPr/>
        <p:txBody>
          <a:bodyPr/>
          <a:lstStyle/>
          <a:p>
            <a:fld id="{B8F02144-D782-4DD5-A7B0-8B19D95C511C}" type="slidenum">
              <a:rPr lang="en-US" smtClean="0"/>
              <a:t>‹#›</a:t>
            </a:fld>
            <a:endParaRPr lang="en-US"/>
          </a:p>
        </p:txBody>
      </p:sp>
    </p:spTree>
    <p:extLst>
      <p:ext uri="{BB962C8B-B14F-4D97-AF65-F5344CB8AC3E}">
        <p14:creationId xmlns:p14="http://schemas.microsoft.com/office/powerpoint/2010/main" val="4070227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B92BD7-9C5C-4104-9CEE-42AF64FC472A}"/>
              </a:ext>
            </a:extLst>
          </p:cNvPr>
          <p:cNvSpPr>
            <a:spLocks noGrp="1"/>
          </p:cNvSpPr>
          <p:nvPr>
            <p:ph type="title"/>
          </p:nvPr>
        </p:nvSpPr>
        <p:spPr/>
        <p:txBody>
          <a:bodyPr/>
          <a:lstStyle/>
          <a:p>
            <a:r>
              <a:rPr lang="ru-RU"/>
              <a:t>Образец заголовка</a:t>
            </a:r>
            <a:endParaRPr lang="en-US"/>
          </a:p>
        </p:txBody>
      </p:sp>
      <p:sp>
        <p:nvSpPr>
          <p:cNvPr id="3" name="Дата 2">
            <a:extLst>
              <a:ext uri="{FF2B5EF4-FFF2-40B4-BE49-F238E27FC236}">
                <a16:creationId xmlns:a16="http://schemas.microsoft.com/office/drawing/2014/main" id="{4A9BD070-8491-4276-9135-2EAD256AE89E}"/>
              </a:ext>
            </a:extLst>
          </p:cNvPr>
          <p:cNvSpPr>
            <a:spLocks noGrp="1"/>
          </p:cNvSpPr>
          <p:nvPr>
            <p:ph type="dt" sz="half" idx="10"/>
          </p:nvPr>
        </p:nvSpPr>
        <p:spPr/>
        <p:txBody>
          <a:bodyPr/>
          <a:lstStyle/>
          <a:p>
            <a:fld id="{60DE6A6C-6192-4023-A528-E770F813FD6A}" type="datetimeFigureOut">
              <a:rPr lang="en-US" smtClean="0"/>
              <a:t>11/13/2020</a:t>
            </a:fld>
            <a:endParaRPr lang="en-US"/>
          </a:p>
        </p:txBody>
      </p:sp>
      <p:sp>
        <p:nvSpPr>
          <p:cNvPr id="4" name="Нижний колонтитул 3">
            <a:extLst>
              <a:ext uri="{FF2B5EF4-FFF2-40B4-BE49-F238E27FC236}">
                <a16:creationId xmlns:a16="http://schemas.microsoft.com/office/drawing/2014/main" id="{FCB80333-4B83-456B-9D68-BDDF1137546E}"/>
              </a:ext>
            </a:extLst>
          </p:cNvPr>
          <p:cNvSpPr>
            <a:spLocks noGrp="1"/>
          </p:cNvSpPr>
          <p:nvPr>
            <p:ph type="ftr" sz="quarter" idx="11"/>
          </p:nvPr>
        </p:nvSpPr>
        <p:spPr/>
        <p:txBody>
          <a:bodyPr/>
          <a:lstStyle/>
          <a:p>
            <a:endParaRPr lang="en-US"/>
          </a:p>
        </p:txBody>
      </p:sp>
      <p:sp>
        <p:nvSpPr>
          <p:cNvPr id="5" name="Номер слайда 4">
            <a:extLst>
              <a:ext uri="{FF2B5EF4-FFF2-40B4-BE49-F238E27FC236}">
                <a16:creationId xmlns:a16="http://schemas.microsoft.com/office/drawing/2014/main" id="{20D9FDEB-D225-44D3-80C4-533D83B78946}"/>
              </a:ext>
            </a:extLst>
          </p:cNvPr>
          <p:cNvSpPr>
            <a:spLocks noGrp="1"/>
          </p:cNvSpPr>
          <p:nvPr>
            <p:ph type="sldNum" sz="quarter" idx="12"/>
          </p:nvPr>
        </p:nvSpPr>
        <p:spPr/>
        <p:txBody>
          <a:bodyPr/>
          <a:lstStyle/>
          <a:p>
            <a:fld id="{B8F02144-D782-4DD5-A7B0-8B19D95C511C}" type="slidenum">
              <a:rPr lang="en-US" smtClean="0"/>
              <a:t>‹#›</a:t>
            </a:fld>
            <a:endParaRPr lang="en-US"/>
          </a:p>
        </p:txBody>
      </p:sp>
    </p:spTree>
    <p:extLst>
      <p:ext uri="{BB962C8B-B14F-4D97-AF65-F5344CB8AC3E}">
        <p14:creationId xmlns:p14="http://schemas.microsoft.com/office/powerpoint/2010/main" val="445059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6CDE72E-AD72-4D0B-8729-AEF7E901694F}"/>
              </a:ext>
            </a:extLst>
          </p:cNvPr>
          <p:cNvSpPr>
            <a:spLocks noGrp="1"/>
          </p:cNvSpPr>
          <p:nvPr>
            <p:ph type="dt" sz="half" idx="10"/>
          </p:nvPr>
        </p:nvSpPr>
        <p:spPr/>
        <p:txBody>
          <a:bodyPr/>
          <a:lstStyle/>
          <a:p>
            <a:fld id="{60DE6A6C-6192-4023-A528-E770F813FD6A}" type="datetimeFigureOut">
              <a:rPr lang="en-US" smtClean="0"/>
              <a:t>11/13/2020</a:t>
            </a:fld>
            <a:endParaRPr lang="en-US"/>
          </a:p>
        </p:txBody>
      </p:sp>
      <p:sp>
        <p:nvSpPr>
          <p:cNvPr id="3" name="Нижний колонтитул 2">
            <a:extLst>
              <a:ext uri="{FF2B5EF4-FFF2-40B4-BE49-F238E27FC236}">
                <a16:creationId xmlns:a16="http://schemas.microsoft.com/office/drawing/2014/main" id="{F887C6AD-4289-43D4-B81D-863438560188}"/>
              </a:ext>
            </a:extLst>
          </p:cNvPr>
          <p:cNvSpPr>
            <a:spLocks noGrp="1"/>
          </p:cNvSpPr>
          <p:nvPr>
            <p:ph type="ftr" sz="quarter" idx="11"/>
          </p:nvPr>
        </p:nvSpPr>
        <p:spPr/>
        <p:txBody>
          <a:bodyPr/>
          <a:lstStyle/>
          <a:p>
            <a:endParaRPr lang="en-US"/>
          </a:p>
        </p:txBody>
      </p:sp>
      <p:sp>
        <p:nvSpPr>
          <p:cNvPr id="4" name="Номер слайда 3">
            <a:extLst>
              <a:ext uri="{FF2B5EF4-FFF2-40B4-BE49-F238E27FC236}">
                <a16:creationId xmlns:a16="http://schemas.microsoft.com/office/drawing/2014/main" id="{D688C415-8920-4658-A0E9-4E2FD5B32186}"/>
              </a:ext>
            </a:extLst>
          </p:cNvPr>
          <p:cNvSpPr>
            <a:spLocks noGrp="1"/>
          </p:cNvSpPr>
          <p:nvPr>
            <p:ph type="sldNum" sz="quarter" idx="12"/>
          </p:nvPr>
        </p:nvSpPr>
        <p:spPr/>
        <p:txBody>
          <a:bodyPr/>
          <a:lstStyle/>
          <a:p>
            <a:fld id="{B8F02144-D782-4DD5-A7B0-8B19D95C511C}" type="slidenum">
              <a:rPr lang="en-US" smtClean="0"/>
              <a:t>‹#›</a:t>
            </a:fld>
            <a:endParaRPr lang="en-US"/>
          </a:p>
        </p:txBody>
      </p:sp>
    </p:spTree>
    <p:extLst>
      <p:ext uri="{BB962C8B-B14F-4D97-AF65-F5344CB8AC3E}">
        <p14:creationId xmlns:p14="http://schemas.microsoft.com/office/powerpoint/2010/main" val="3317158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232FC9-FE72-4C2A-B7A0-73E40FEE9F1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Объект 2">
            <a:extLst>
              <a:ext uri="{FF2B5EF4-FFF2-40B4-BE49-F238E27FC236}">
                <a16:creationId xmlns:a16="http://schemas.microsoft.com/office/drawing/2014/main" id="{35A3B808-8A0E-4097-8009-725B14D8B1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a:extLst>
              <a:ext uri="{FF2B5EF4-FFF2-40B4-BE49-F238E27FC236}">
                <a16:creationId xmlns:a16="http://schemas.microsoft.com/office/drawing/2014/main" id="{E1D860DC-82E8-4449-995C-286D764B8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5690FB0-4D78-42A7-9BBC-3C1A36F832E4}"/>
              </a:ext>
            </a:extLst>
          </p:cNvPr>
          <p:cNvSpPr>
            <a:spLocks noGrp="1"/>
          </p:cNvSpPr>
          <p:nvPr>
            <p:ph type="dt" sz="half" idx="10"/>
          </p:nvPr>
        </p:nvSpPr>
        <p:spPr/>
        <p:txBody>
          <a:bodyPr/>
          <a:lstStyle/>
          <a:p>
            <a:fld id="{60DE6A6C-6192-4023-A528-E770F813FD6A}" type="datetimeFigureOut">
              <a:rPr lang="en-US" smtClean="0"/>
              <a:t>11/13/2020</a:t>
            </a:fld>
            <a:endParaRPr lang="en-US"/>
          </a:p>
        </p:txBody>
      </p:sp>
      <p:sp>
        <p:nvSpPr>
          <p:cNvPr id="6" name="Нижний колонтитул 5">
            <a:extLst>
              <a:ext uri="{FF2B5EF4-FFF2-40B4-BE49-F238E27FC236}">
                <a16:creationId xmlns:a16="http://schemas.microsoft.com/office/drawing/2014/main" id="{73C16B61-F5F5-481D-BACA-7926F8CC5F0F}"/>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57814AE6-71FD-42BD-9C6B-4EF555C5B2EB}"/>
              </a:ext>
            </a:extLst>
          </p:cNvPr>
          <p:cNvSpPr>
            <a:spLocks noGrp="1"/>
          </p:cNvSpPr>
          <p:nvPr>
            <p:ph type="sldNum" sz="quarter" idx="12"/>
          </p:nvPr>
        </p:nvSpPr>
        <p:spPr/>
        <p:txBody>
          <a:bodyPr/>
          <a:lstStyle/>
          <a:p>
            <a:fld id="{B8F02144-D782-4DD5-A7B0-8B19D95C511C}" type="slidenum">
              <a:rPr lang="en-US" smtClean="0"/>
              <a:t>‹#›</a:t>
            </a:fld>
            <a:endParaRPr lang="en-US"/>
          </a:p>
        </p:txBody>
      </p:sp>
    </p:spTree>
    <p:extLst>
      <p:ext uri="{BB962C8B-B14F-4D97-AF65-F5344CB8AC3E}">
        <p14:creationId xmlns:p14="http://schemas.microsoft.com/office/powerpoint/2010/main" val="1178893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938017-699F-4302-8620-29FF9608057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Рисунок 2">
            <a:extLst>
              <a:ext uri="{FF2B5EF4-FFF2-40B4-BE49-F238E27FC236}">
                <a16:creationId xmlns:a16="http://schemas.microsoft.com/office/drawing/2014/main" id="{5A2BD269-90F5-4787-B8E0-7C8A52DD58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a:extLst>
              <a:ext uri="{FF2B5EF4-FFF2-40B4-BE49-F238E27FC236}">
                <a16:creationId xmlns:a16="http://schemas.microsoft.com/office/drawing/2014/main" id="{71592C03-96FA-46DF-BFAF-0E56C28143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9DC340C-ED26-40CB-AC6F-92444912A92A}"/>
              </a:ext>
            </a:extLst>
          </p:cNvPr>
          <p:cNvSpPr>
            <a:spLocks noGrp="1"/>
          </p:cNvSpPr>
          <p:nvPr>
            <p:ph type="dt" sz="half" idx="10"/>
          </p:nvPr>
        </p:nvSpPr>
        <p:spPr/>
        <p:txBody>
          <a:bodyPr/>
          <a:lstStyle/>
          <a:p>
            <a:fld id="{60DE6A6C-6192-4023-A528-E770F813FD6A}" type="datetimeFigureOut">
              <a:rPr lang="en-US" smtClean="0"/>
              <a:t>11/13/2020</a:t>
            </a:fld>
            <a:endParaRPr lang="en-US"/>
          </a:p>
        </p:txBody>
      </p:sp>
      <p:sp>
        <p:nvSpPr>
          <p:cNvPr id="6" name="Нижний колонтитул 5">
            <a:extLst>
              <a:ext uri="{FF2B5EF4-FFF2-40B4-BE49-F238E27FC236}">
                <a16:creationId xmlns:a16="http://schemas.microsoft.com/office/drawing/2014/main" id="{A2FC3D2A-7A18-49F7-954C-8302A9F979A3}"/>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789E5FCE-CDC5-4D0B-BB5E-0B92D0791BA5}"/>
              </a:ext>
            </a:extLst>
          </p:cNvPr>
          <p:cNvSpPr>
            <a:spLocks noGrp="1"/>
          </p:cNvSpPr>
          <p:nvPr>
            <p:ph type="sldNum" sz="quarter" idx="12"/>
          </p:nvPr>
        </p:nvSpPr>
        <p:spPr/>
        <p:txBody>
          <a:bodyPr/>
          <a:lstStyle/>
          <a:p>
            <a:fld id="{B8F02144-D782-4DD5-A7B0-8B19D95C511C}" type="slidenum">
              <a:rPr lang="en-US" smtClean="0"/>
              <a:t>‹#›</a:t>
            </a:fld>
            <a:endParaRPr lang="en-US"/>
          </a:p>
        </p:txBody>
      </p:sp>
    </p:spTree>
    <p:extLst>
      <p:ext uri="{BB962C8B-B14F-4D97-AF65-F5344CB8AC3E}">
        <p14:creationId xmlns:p14="http://schemas.microsoft.com/office/powerpoint/2010/main" val="1335630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BF18DC21-DDA5-40B0-B34A-105ABF39023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81CACB4A-3D48-4C60-9B6F-E48C149B09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Текст 2">
            <a:extLst>
              <a:ext uri="{FF2B5EF4-FFF2-40B4-BE49-F238E27FC236}">
                <a16:creationId xmlns:a16="http://schemas.microsoft.com/office/drawing/2014/main" id="{0289FC38-D932-4D98-BCB8-E614BD1ECA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268F74EC-C527-4661-9336-8F83539DDB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E6A6C-6192-4023-A528-E770F813FD6A}" type="datetimeFigureOut">
              <a:rPr lang="en-US" smtClean="0"/>
              <a:t>11/13/2020</a:t>
            </a:fld>
            <a:endParaRPr lang="en-US"/>
          </a:p>
        </p:txBody>
      </p:sp>
      <p:sp>
        <p:nvSpPr>
          <p:cNvPr id="5" name="Нижний колонтитул 4">
            <a:extLst>
              <a:ext uri="{FF2B5EF4-FFF2-40B4-BE49-F238E27FC236}">
                <a16:creationId xmlns:a16="http://schemas.microsoft.com/office/drawing/2014/main" id="{6B42BFC9-FBD5-455C-B89A-C03C184B5A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a:extLst>
              <a:ext uri="{FF2B5EF4-FFF2-40B4-BE49-F238E27FC236}">
                <a16:creationId xmlns:a16="http://schemas.microsoft.com/office/drawing/2014/main" id="{E4CA6469-231B-4EE7-B684-18BD926566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02144-D782-4DD5-A7B0-8B19D95C511C}" type="slidenum">
              <a:rPr lang="en-US" smtClean="0"/>
              <a:t>‹#›</a:t>
            </a:fld>
            <a:endParaRPr lang="en-US"/>
          </a:p>
        </p:txBody>
      </p:sp>
    </p:spTree>
    <p:extLst>
      <p:ext uri="{BB962C8B-B14F-4D97-AF65-F5344CB8AC3E}">
        <p14:creationId xmlns:p14="http://schemas.microsoft.com/office/powerpoint/2010/main" val="3309834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Par2"/><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Par8"/><Relationship Id="rId2" Type="http://schemas.openxmlformats.org/officeDocument/2006/relationships/hyperlink" Target="#Par4"/><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consultantplus://offline/ref=2FF3452A830803D3B1110B97E9B55B64EEB82C2F531D1925CC527721D7A7DAA1F1AEFF50D3E6059EBDCEC68CD7E7575833FEEF4CB3FDA1251216F8DCDBRFi4F" TargetMode="External"/><Relationship Id="rId2" Type="http://schemas.openxmlformats.org/officeDocument/2006/relationships/hyperlink" Target="consultantplus://offline/ref=2FF3452A830803D3B1110B97E9B55B64EEB82C2F531D1726C2517121D7A7DAA1F1AEFF50D3E6059EBDCEC78AD7E6575833FEEF4CB3FDA1251216F8DCDBRFi4F" TargetMode="External"/><Relationship Id="rId1" Type="http://schemas.openxmlformats.org/officeDocument/2006/relationships/slideLayout" Target="../slideLayouts/slideLayout7.xml"/><Relationship Id="rId4" Type="http://schemas.openxmlformats.org/officeDocument/2006/relationships/hyperlink" Target="consultantplus://offline/ref=2FF3452A830803D3B1110B97E9B55B64EEB82C2F531D1925CC527721D7A7DAA1F1AEFF50D3E6059EBDCEC582D6E0575833FEEF4CB3FDA1251216F8DCDBRFi4F"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01651" y="116378"/>
            <a:ext cx="11352545" cy="4247317"/>
          </a:xfrm>
          <a:prstGeom prst="rect">
            <a:avLst/>
          </a:prstGeom>
        </p:spPr>
        <p:txBody>
          <a:bodyPr wrap="square">
            <a:spAutoFit/>
          </a:bodyPr>
          <a:lstStyle/>
          <a:p>
            <a:pPr algn="ctr"/>
            <a:r>
              <a:rPr lang="ru-RU"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ГЛАВНОЕ УПРАВЛЕНИЕ ПО ОБРАЗОВАНИЮ ВИТЕБСКОГО ОБЛИСПОЛКОМА</a:t>
            </a:r>
          </a:p>
          <a:p>
            <a:pPr algn="ctr"/>
            <a:endParaRPr lang="ru-RU" sz="2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ru-RU" sz="2800"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ru-RU" sz="2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50000"/>
              </a:lnSpc>
            </a:pPr>
            <a:r>
              <a:rPr lang="ru-RU" sz="2800"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”ОСНОВНЫЕ ПОНЯТИЯ И ОТВЕТСТВЕННОСТЬ МОЛОДЕЖИ, ЗАКОННЫХ </a:t>
            </a:r>
            <a:r>
              <a:rPr lang="ru-RU" sz="2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ПРЕДСТАВИТЕЛЕЙ </a:t>
            </a:r>
            <a:r>
              <a:rPr lang="ru-RU" sz="2800"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НЕСОВЕРШЕННОЛЕТНИХ</a:t>
            </a:r>
          </a:p>
          <a:p>
            <a:pPr algn="ctr">
              <a:lnSpc>
                <a:spcPct val="150000"/>
              </a:lnSpc>
            </a:pPr>
            <a:r>
              <a:rPr lang="ru-RU" sz="2800"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 УЧАСТИЕ </a:t>
            </a:r>
            <a:r>
              <a:rPr lang="ru-RU" sz="2800"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НЕСАНКЦИОНИРОВАННЫХ</a:t>
            </a:r>
          </a:p>
          <a:p>
            <a:pPr algn="ctr">
              <a:lnSpc>
                <a:spcPct val="150000"/>
              </a:lnSpc>
            </a:pPr>
            <a:r>
              <a:rPr lang="ru-RU" sz="2800"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МАССОВЫХ МЕРОПРИЯТИЯХ“</a:t>
            </a:r>
            <a:endParaRPr lang="en-US" sz="2800" dirty="0">
              <a:solidFill>
                <a:srgbClr val="7030A0"/>
              </a:solidFill>
            </a:endParaRPr>
          </a:p>
        </p:txBody>
      </p:sp>
      <p:sp>
        <p:nvSpPr>
          <p:cNvPr id="3" name="Подзаголовок 2"/>
          <p:cNvSpPr>
            <a:spLocks noGrp="1"/>
          </p:cNvSpPr>
          <p:nvPr>
            <p:ph type="subTitle" idx="1"/>
          </p:nvPr>
        </p:nvSpPr>
        <p:spPr>
          <a:xfrm>
            <a:off x="5478086" y="4840635"/>
            <a:ext cx="6109856" cy="1655762"/>
          </a:xfrm>
        </p:spPr>
        <p:txBody>
          <a:bodyPr>
            <a:normAutofit fontScale="92500"/>
          </a:bodyPr>
          <a:lstStyle/>
          <a:p>
            <a:endParaRPr lang="ru-RU" b="1" i="1" dirty="0" smtClean="0">
              <a:solidFill>
                <a:srgbClr val="7030A0"/>
              </a:solidFill>
              <a:latin typeface="Times New Roman" panose="02020603050405020304" pitchFamily="18" charset="0"/>
              <a:cs typeface="Times New Roman" panose="02020603050405020304" pitchFamily="18" charset="0"/>
            </a:endParaRPr>
          </a:p>
          <a:p>
            <a:r>
              <a:rPr lang="ru-RU" b="1" i="1" dirty="0" smtClean="0">
                <a:solidFill>
                  <a:srgbClr val="7030A0"/>
                </a:solidFill>
                <a:latin typeface="Times New Roman" panose="02020603050405020304" pitchFamily="18" charset="0"/>
                <a:cs typeface="Times New Roman" panose="02020603050405020304" pitchFamily="18" charset="0"/>
              </a:rPr>
              <a:t>Подготовлено государственным учреждением образования </a:t>
            </a:r>
            <a:r>
              <a:rPr lang="ru-RU" b="1" i="1" dirty="0" err="1" smtClean="0">
                <a:solidFill>
                  <a:srgbClr val="7030A0"/>
                </a:solidFill>
                <a:latin typeface="Times New Roman" panose="02020603050405020304" pitchFamily="18" charset="0"/>
                <a:cs typeface="Times New Roman" panose="02020603050405020304" pitchFamily="18" charset="0"/>
              </a:rPr>
              <a:t>ˮВитебский</a:t>
            </a:r>
            <a:r>
              <a:rPr lang="ru-RU" b="1" i="1" dirty="0" smtClean="0">
                <a:solidFill>
                  <a:srgbClr val="7030A0"/>
                </a:solidFill>
                <a:latin typeface="Times New Roman" panose="02020603050405020304" pitchFamily="18" charset="0"/>
                <a:cs typeface="Times New Roman" panose="02020603050405020304" pitchFamily="18" charset="0"/>
              </a:rPr>
              <a:t> областной социально-педагогический центр</a:t>
            </a:r>
            <a:r>
              <a:rPr lang="ru-RU"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u-RU" b="1" i="1" dirty="0" smtClean="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0088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6953" y="440575"/>
            <a:ext cx="11122429" cy="5293757"/>
          </a:xfrm>
          <a:prstGeom prst="rect">
            <a:avLst/>
          </a:prstGeom>
        </p:spPr>
        <p:txBody>
          <a:bodyPr wrap="square">
            <a:spAutoFit/>
          </a:bodyPr>
          <a:lstStyle/>
          <a:p>
            <a:pPr algn="just">
              <a:spcAft>
                <a:spcPts val="0"/>
              </a:spcAft>
            </a:pPr>
            <a:r>
              <a:rPr lang="ru-RU" dirty="0" smtClean="0">
                <a:solidFill>
                  <a:srgbClr val="7030A0"/>
                </a:solidFill>
                <a:effectLst>
                  <a:outerShdw blurRad="38100" dist="38100" dir="2700000" algn="tl">
                    <a:srgbClr val="000000">
                      <a:alpha val="43137"/>
                    </a:srgbClr>
                  </a:outerShdw>
                </a:effectLst>
                <a:latin typeface="times new roman"/>
              </a:rPr>
              <a:t>	</a:t>
            </a:r>
          </a:p>
          <a:p>
            <a:pPr algn="just">
              <a:spcAft>
                <a:spcPts val="0"/>
              </a:spcAft>
            </a:pPr>
            <a:r>
              <a:rPr lang="ru-RU" sz="2000" dirty="0">
                <a:solidFill>
                  <a:srgbClr val="7030A0"/>
                </a:solidFill>
                <a:effectLst>
                  <a:outerShdw blurRad="38100" dist="38100" dir="2700000" algn="tl">
                    <a:srgbClr val="000000">
                      <a:alpha val="43137"/>
                    </a:srgbClr>
                  </a:outerShdw>
                </a:effectLst>
                <a:latin typeface="times new roman"/>
              </a:rPr>
              <a:t>	</a:t>
            </a:r>
            <a:r>
              <a:rPr lang="ru-RU" sz="2000" dirty="0" smtClean="0">
                <a:solidFill>
                  <a:srgbClr val="7030A0"/>
                </a:solidFill>
                <a:effectLst>
                  <a:outerShdw blurRad="38100" dist="38100" dir="2700000" algn="tl">
                    <a:srgbClr val="000000">
                      <a:alpha val="43137"/>
                    </a:srgbClr>
                  </a:outerShdw>
                </a:effectLst>
                <a:latin typeface="times new roman"/>
              </a:rPr>
              <a:t>часть 3 </a:t>
            </a:r>
            <a:r>
              <a:rPr lang="ru-RU" sz="20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Деяния</a:t>
            </a:r>
            <a:r>
              <a:rPr lang="ru-RU"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предусмотренные частью 1 настоящей статьи, совершенные повторно в течение одного года после наложения административного взыскания за такие же нарушения, </a:t>
            </a:r>
            <a:r>
              <a:rPr lang="ru-RU" sz="20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влекут </a:t>
            </a:r>
            <a:r>
              <a:rPr lang="ru-RU"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наложение </a:t>
            </a:r>
            <a:r>
              <a:rPr lang="ru-RU" sz="2000"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штрафа в размере от двадцати до пятидесяти базовых величин или административный арест</a:t>
            </a:r>
            <a:r>
              <a:rPr lang="ru-RU" sz="20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endParaRPr lang="ru-RU"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just">
              <a:spcAft>
                <a:spcPts val="0"/>
              </a:spcAft>
            </a:pPr>
            <a:r>
              <a:rPr lang="ru-RU" sz="2000" dirty="0" smtClean="0">
                <a:solidFill>
                  <a:srgbClr val="7030A0"/>
                </a:solidFill>
                <a:effectLst>
                  <a:outerShdw blurRad="38100" dist="38100" dir="2700000" algn="tl">
                    <a:srgbClr val="000000">
                      <a:alpha val="43137"/>
                    </a:srgbClr>
                  </a:outerShdw>
                </a:effectLst>
                <a:latin typeface="times new roman"/>
              </a:rPr>
              <a:t>	часть </a:t>
            </a:r>
            <a:r>
              <a:rPr lang="ru-RU" sz="2000" dirty="0" smtClean="0">
                <a:solidFill>
                  <a:srgbClr val="7030A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3</a:t>
            </a:r>
            <a:r>
              <a:rPr lang="ru-RU" sz="2000" baseline="30000" dirty="0" smtClean="0">
                <a:solidFill>
                  <a:srgbClr val="7030A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1</a:t>
            </a:r>
            <a:r>
              <a:rPr lang="ru-RU"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20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Деяния</a:t>
            </a:r>
            <a:r>
              <a:rPr lang="ru-RU"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предусмотренные частью 2 настоящей статьи, совершенные повторно в течение одного года после наложения административного взыскания за такие же нарушения, –</a:t>
            </a:r>
          </a:p>
          <a:p>
            <a:pPr algn="just">
              <a:spcAft>
                <a:spcPts val="0"/>
              </a:spcAft>
            </a:pPr>
            <a:r>
              <a:rPr lang="ru-RU"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влекут наложение </a:t>
            </a:r>
            <a:r>
              <a:rPr lang="ru-RU" sz="2000"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штрафа в размере от двадцати до пятидесяти базовых величин или административный арест, а на юридическое лицо – от двадцати до двухсот базовых величин</a:t>
            </a:r>
            <a:r>
              <a:rPr lang="ru-RU" sz="2000" u="sng"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endParaRPr lang="ru-RU" sz="2000"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just">
              <a:spcAft>
                <a:spcPts val="0"/>
              </a:spcAft>
            </a:pPr>
            <a:r>
              <a:rPr lang="ru-RU" sz="2000" dirty="0" smtClean="0">
                <a:solidFill>
                  <a:srgbClr val="7030A0"/>
                </a:solidFill>
                <a:effectLst>
                  <a:outerShdw blurRad="38100" dist="38100" dir="2700000" algn="tl">
                    <a:srgbClr val="000000">
                      <a:alpha val="43137"/>
                    </a:srgbClr>
                  </a:outerShdw>
                </a:effectLst>
                <a:latin typeface="times new roman"/>
              </a:rPr>
              <a:t>	часть 4</a:t>
            </a:r>
            <a:r>
              <a:rPr lang="ru-RU"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Деяния, предусмотренные частью 1 настоящей статьи, совершенные за вознаграждение, </a:t>
            </a:r>
            <a:r>
              <a:rPr lang="ru-RU" sz="20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влекут </a:t>
            </a:r>
            <a:r>
              <a:rPr lang="ru-RU"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наложение </a:t>
            </a:r>
            <a:r>
              <a:rPr lang="ru-RU" sz="2000"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штрафа в размере от тридцати до пятидесяти базовых величин или административный арест</a:t>
            </a:r>
            <a:r>
              <a:rPr lang="ru-RU" sz="2000" b="1" u="sng"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endParaRPr lang="ru-RU" sz="2000"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just">
              <a:spcAft>
                <a:spcPts val="0"/>
              </a:spcAft>
            </a:pPr>
            <a:r>
              <a:rPr lang="ru-RU" sz="2000" dirty="0" smtClean="0">
                <a:solidFill>
                  <a:srgbClr val="7030A0"/>
                </a:solidFill>
                <a:effectLst>
                  <a:outerShdw blurRad="38100" dist="38100" dir="2700000" algn="tl">
                    <a:srgbClr val="000000">
                      <a:alpha val="43137"/>
                    </a:srgbClr>
                  </a:outerShdw>
                </a:effectLst>
                <a:latin typeface="times new roman"/>
              </a:rPr>
              <a:t>	часть 5</a:t>
            </a:r>
            <a:r>
              <a:rPr lang="ru-RU"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Деяния, предусмотренные частью 2 настоящей статьи, сопровождающиеся выплатой вознаграждения за участие в собрании, митинге, уличном шествии, демонстрации, пикетировании, </a:t>
            </a:r>
            <a:r>
              <a:rPr lang="ru-RU" sz="20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влекут </a:t>
            </a:r>
            <a:r>
              <a:rPr lang="ru-RU"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наложение </a:t>
            </a:r>
            <a:r>
              <a:rPr lang="ru-RU" sz="2000"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штрафа в размере от сорока до пятидесяти базовых величин или административный арест, а на юридическое лицо – от двухсот пятидесяти до пятисот базовых величин</a:t>
            </a:r>
            <a:r>
              <a:rPr lang="ru-RU" sz="2000" b="1" u="sng"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203726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95208" y="1546167"/>
            <a:ext cx="6492239" cy="3046988"/>
          </a:xfrm>
          <a:prstGeom prst="rect">
            <a:avLst/>
          </a:prstGeom>
        </p:spPr>
        <p:txBody>
          <a:bodyPr wrap="square">
            <a:spAutoFit/>
          </a:bodyPr>
          <a:lstStyle/>
          <a:p>
            <a:pPr lvl="0" eaLnBrk="0" fontAlgn="base" hangingPunct="0">
              <a:defRPr/>
            </a:pPr>
            <a:r>
              <a:rPr lang="ru-RU" sz="2400" b="1" dirty="0">
                <a:solidFill>
                  <a:srgbClr val="7030A0"/>
                </a:solidFill>
                <a:effectLst>
                  <a:outerShdw blurRad="38100" dist="38100" dir="2700000" algn="tl">
                    <a:srgbClr val="000000">
                      <a:alpha val="43137"/>
                    </a:srgbClr>
                  </a:outerShdw>
                </a:effectLst>
                <a:latin typeface="Times New Roman"/>
                <a:ea typeface="Calibri"/>
                <a:cs typeface="Times New Roman"/>
              </a:rPr>
              <a:t>Статья 23.5. </a:t>
            </a:r>
            <a:r>
              <a:rPr lang="ru-RU" sz="2400" b="1" dirty="0">
                <a:solidFill>
                  <a:prstClr val="black"/>
                </a:solidFill>
                <a:effectLst>
                  <a:outerShdw blurRad="38100" dist="38100" dir="2700000" algn="tl">
                    <a:srgbClr val="000000">
                      <a:alpha val="43137"/>
                    </a:srgbClr>
                  </a:outerShdw>
                </a:effectLst>
                <a:latin typeface="Times New Roman"/>
                <a:ea typeface="Calibri"/>
                <a:cs typeface="Times New Roman"/>
              </a:rPr>
              <a:t>Оскорбление должностного лица при исполнении им служебных полномочий</a:t>
            </a:r>
            <a:endParaRPr lang="ru-RU" sz="2400" b="1" dirty="0">
              <a:solidFill>
                <a:prstClr val="black"/>
              </a:solidFill>
              <a:effectLst>
                <a:outerShdw blurRad="38100" dist="38100" dir="2700000" algn="tl">
                  <a:srgbClr val="000000">
                    <a:alpha val="43137"/>
                  </a:srgbClr>
                </a:outerShdw>
              </a:effectLst>
              <a:ea typeface="Calibri"/>
              <a:cs typeface="Times New Roman"/>
            </a:endParaRPr>
          </a:p>
          <a:p>
            <a:pPr lvl="0" indent="342900" algn="just" eaLnBrk="0" fontAlgn="base" hangingPunct="0">
              <a:spcBef>
                <a:spcPct val="0"/>
              </a:spcBef>
              <a:defRPr/>
            </a:pPr>
            <a:r>
              <a:rPr lang="ru-RU" sz="2400" dirty="0">
                <a:solidFill>
                  <a:prstClr val="black"/>
                </a:solidFill>
                <a:effectLst>
                  <a:outerShdw blurRad="38100" dist="38100" dir="2700000" algn="tl">
                    <a:srgbClr val="000000">
                      <a:alpha val="43137"/>
                    </a:srgbClr>
                  </a:outerShdw>
                </a:effectLst>
                <a:latin typeface="Times New Roman"/>
                <a:ea typeface="Calibri"/>
                <a:cs typeface="Times New Roman"/>
              </a:rPr>
              <a:t>Оскорбление должностного лица государственного органа (организации) при исполнении им служебных полномочий лицом, не подчиненным ему по службе, </a:t>
            </a:r>
            <a:r>
              <a:rPr lang="ru-RU" sz="2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r>
              <a:rPr lang="ru-RU" sz="2400" dirty="0" smtClean="0">
                <a:solidFill>
                  <a:prstClr val="black"/>
                </a:solidFill>
                <a:effectLst>
                  <a:outerShdw blurRad="38100" dist="38100" dir="2700000" algn="tl">
                    <a:srgbClr val="000000">
                      <a:alpha val="43137"/>
                    </a:srgbClr>
                  </a:outerShdw>
                </a:effectLst>
                <a:latin typeface="Times New Roman"/>
                <a:ea typeface="Calibri"/>
                <a:cs typeface="Times New Roman"/>
              </a:rPr>
              <a:t> влечет </a:t>
            </a:r>
            <a:r>
              <a:rPr lang="ru-RU" sz="2400" dirty="0">
                <a:solidFill>
                  <a:prstClr val="black"/>
                </a:solidFill>
                <a:effectLst>
                  <a:outerShdw blurRad="38100" dist="38100" dir="2700000" algn="tl">
                    <a:srgbClr val="000000">
                      <a:alpha val="43137"/>
                    </a:srgbClr>
                  </a:outerShdw>
                </a:effectLst>
                <a:latin typeface="Times New Roman"/>
                <a:ea typeface="Calibri"/>
                <a:cs typeface="Times New Roman"/>
              </a:rPr>
              <a:t>наложение </a:t>
            </a:r>
            <a:r>
              <a:rPr lang="ru-RU" sz="2400" b="1" u="sng" dirty="0">
                <a:solidFill>
                  <a:prstClr val="black"/>
                </a:solidFill>
                <a:effectLst>
                  <a:outerShdw blurRad="38100" dist="38100" dir="2700000" algn="tl">
                    <a:srgbClr val="000000">
                      <a:alpha val="43137"/>
                    </a:srgbClr>
                  </a:outerShdw>
                </a:effectLst>
                <a:latin typeface="Times New Roman"/>
                <a:ea typeface="Calibri"/>
                <a:cs typeface="Times New Roman"/>
              </a:rPr>
              <a:t>штрафа в размере от двадцати до пятидесяти базовых величин.</a:t>
            </a:r>
            <a:endParaRPr lang="ru-RU" sz="2400" b="1" u="sng" dirty="0">
              <a:solidFill>
                <a:srgbClr val="7030A0"/>
              </a:solidFill>
              <a:effectLst>
                <a:outerShdw blurRad="38100" dist="38100" dir="2700000" algn="tl">
                  <a:srgbClr val="000000">
                    <a:alpha val="43137"/>
                  </a:srgbClr>
                </a:outerShdw>
              </a:effectLst>
              <a:latin typeface="times new roman"/>
              <a:ea typeface="Calibri"/>
              <a:cs typeface="Times New Roman"/>
            </a:endParaRPr>
          </a:p>
        </p:txBody>
      </p:sp>
      <p:pic>
        <p:nvPicPr>
          <p:cNvPr id="3" name="Рисунок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72835" y="615142"/>
            <a:ext cx="3798917" cy="5727468"/>
          </a:xfrm>
          <a:prstGeom prst="rect">
            <a:avLst/>
          </a:prstGeom>
        </p:spPr>
      </p:pic>
    </p:spTree>
    <p:extLst>
      <p:ext uri="{BB962C8B-B14F-4D97-AF65-F5344CB8AC3E}">
        <p14:creationId xmlns:p14="http://schemas.microsoft.com/office/powerpoint/2010/main" val="1219405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62824" y="7436"/>
            <a:ext cx="10943229" cy="1692771"/>
          </a:xfrm>
          <a:prstGeom prst="rect">
            <a:avLst/>
          </a:prstGeom>
        </p:spPr>
        <p:txBody>
          <a:bodyPr wrap="square">
            <a:spAutoFit/>
          </a:bodyPr>
          <a:lstStyle/>
          <a:p>
            <a:pPr algn="ctr" eaLnBrk="0" fontAlgn="base" hangingPunct="0">
              <a:spcBef>
                <a:spcPct val="0"/>
              </a:spcBef>
              <a:defRPr/>
            </a:pPr>
            <a:r>
              <a:rPr lang="ru-RU" altLang="ru-RU" sz="2800" b="1" u="sng" kern="0"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УГОЛОВНЫЙ КОДЕКС РЕСПУБЛИКИ БЕЛАРУСЬ </a:t>
            </a:r>
          </a:p>
          <a:p>
            <a:pPr algn="ctr" eaLnBrk="0" fontAlgn="base" hangingPunct="0">
              <a:spcBef>
                <a:spcPct val="0"/>
              </a:spcBef>
              <a:defRPr/>
            </a:pPr>
            <a:r>
              <a:rPr lang="ru-RU" altLang="ru-RU" sz="2800" b="1" u="sng" kern="0"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ОТ </a:t>
            </a:r>
            <a:r>
              <a:rPr lang="ru-RU" sz="2800" b="1" u="sng" dirty="0" smtClean="0">
                <a:solidFill>
                  <a:srgbClr val="7030A0"/>
                </a:solidFill>
                <a:effectLst>
                  <a:outerShdw blurRad="38100" dist="38100" dir="2700000" algn="tl">
                    <a:srgbClr val="000000">
                      <a:alpha val="43137"/>
                    </a:srgbClr>
                  </a:outerShdw>
                </a:effectLst>
                <a:latin typeface="Times New Roman"/>
              </a:rPr>
              <a:t>9 ИЮЛЯ 1999 Г. № 275-З.</a:t>
            </a:r>
          </a:p>
          <a:p>
            <a:pPr lvl="0" algn="ctr" eaLnBrk="0" fontAlgn="base" hangingPunct="0">
              <a:spcBef>
                <a:spcPct val="0"/>
              </a:spcBef>
              <a:defRPr/>
            </a:pPr>
            <a:r>
              <a:rPr lang="ru-RU" altLang="ru-RU" sz="2400" b="1" u="sng" kern="0"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За </a:t>
            </a:r>
            <a:r>
              <a:rPr lang="ru-RU" altLang="ru-RU" sz="2400" b="1" u="sng" kern="0"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совершение преступлений против государства, порядка управления и общественной безопасности предусмотрены строгие меры </a:t>
            </a:r>
            <a:r>
              <a:rPr lang="ru-RU" altLang="ru-RU" sz="2400" b="1" u="sng" kern="0"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ответственности</a:t>
            </a:r>
            <a:endParaRPr lang="ru-RU" sz="2400" b="1" u="sng" dirty="0">
              <a:solidFill>
                <a:srgbClr val="7030A0"/>
              </a:solidFill>
              <a:effectLst>
                <a:outerShdw blurRad="38100" dist="38100" dir="2700000" algn="tl">
                  <a:srgbClr val="000000">
                    <a:alpha val="43137"/>
                  </a:srgbClr>
                </a:outerShdw>
              </a:effectLst>
              <a:latin typeface="Times New Roman"/>
            </a:endParaRPr>
          </a:p>
        </p:txBody>
      </p:sp>
      <p:sp>
        <p:nvSpPr>
          <p:cNvPr id="3" name="Прямоугольник 2"/>
          <p:cNvSpPr/>
          <p:nvPr/>
        </p:nvSpPr>
        <p:spPr>
          <a:xfrm>
            <a:off x="4705005" y="2086495"/>
            <a:ext cx="7032566" cy="4093428"/>
          </a:xfrm>
          <a:prstGeom prst="rect">
            <a:avLst/>
          </a:prstGeom>
        </p:spPr>
        <p:txBody>
          <a:bodyPr wrap="square">
            <a:spAutoFit/>
          </a:bodyPr>
          <a:lstStyle/>
          <a:p>
            <a:pPr lvl="0" eaLnBrk="0" fontAlgn="base" hangingPunct="0">
              <a:spcBef>
                <a:spcPct val="0"/>
              </a:spcBef>
              <a:spcAft>
                <a:spcPct val="0"/>
              </a:spcAft>
              <a:defRPr/>
            </a:pPr>
            <a:r>
              <a:rPr lang="ru-RU" altLang="ru-RU" sz="2000" b="1" dirty="0" smtClean="0">
                <a:solidFill>
                  <a:srgbClr val="7030A0"/>
                </a:solidFill>
                <a:effectLst>
                  <a:outerShdw blurRad="38100" dist="38100" dir="2700000" algn="tl">
                    <a:srgbClr val="C0C0C0"/>
                  </a:outerShdw>
                </a:effectLst>
                <a:latin typeface="Times New Roman" pitchFamily="18" charset="0"/>
                <a:cs typeface="Times New Roman" pitchFamily="18" charset="0"/>
              </a:rPr>
              <a:t>	Статья </a:t>
            </a:r>
            <a:r>
              <a:rPr lang="ru-RU" altLang="ru-RU" sz="2000" b="1" dirty="0">
                <a:solidFill>
                  <a:srgbClr val="7030A0"/>
                </a:solidFill>
                <a:effectLst>
                  <a:outerShdw blurRad="38100" dist="38100" dir="2700000" algn="tl">
                    <a:srgbClr val="C0C0C0"/>
                  </a:outerShdw>
                </a:effectLst>
                <a:latin typeface="Times New Roman" pitchFamily="18" charset="0"/>
                <a:cs typeface="Times New Roman" pitchFamily="18" charset="0"/>
              </a:rPr>
              <a:t>293. </a:t>
            </a:r>
            <a:r>
              <a:rPr lang="ru-RU" altLang="ru-RU" sz="2000" b="1" dirty="0" smtClean="0">
                <a:solidFill>
                  <a:prstClr val="black"/>
                </a:solidFill>
                <a:effectLst>
                  <a:outerShdw blurRad="38100" dist="38100" dir="2700000" algn="tl">
                    <a:srgbClr val="C0C0C0"/>
                  </a:outerShdw>
                </a:effectLst>
                <a:latin typeface="Times New Roman" pitchFamily="18" charset="0"/>
                <a:cs typeface="Times New Roman" pitchFamily="18" charset="0"/>
              </a:rPr>
              <a:t>Массовые беспорядки</a:t>
            </a:r>
          </a:p>
          <a:p>
            <a:pPr lvl="0" algn="ctr" eaLnBrk="0" fontAlgn="base" hangingPunct="0">
              <a:spcBef>
                <a:spcPct val="0"/>
              </a:spcBef>
              <a:spcAft>
                <a:spcPct val="0"/>
              </a:spcAft>
              <a:defRPr/>
            </a:pPr>
            <a:endParaRPr lang="ru-RU" altLang="ru-RU" sz="2000" b="1" dirty="0">
              <a:solidFill>
                <a:prstClr val="black"/>
              </a:solidFill>
              <a:effectLst>
                <a:outerShdw blurRad="38100" dist="38100" dir="2700000" algn="tl">
                  <a:srgbClr val="C0C0C0"/>
                </a:outerShdw>
              </a:effectLst>
              <a:latin typeface="Times New Roman" pitchFamily="18" charset="0"/>
              <a:cs typeface="Times New Roman" pitchFamily="18" charset="0"/>
            </a:endParaRPr>
          </a:p>
          <a:p>
            <a:pPr lvl="0" algn="just" eaLnBrk="0" fontAlgn="base" hangingPunct="0">
              <a:spcBef>
                <a:spcPct val="0"/>
              </a:spcBef>
              <a:spcAft>
                <a:spcPct val="0"/>
              </a:spcAft>
              <a:defRPr/>
            </a:pPr>
            <a:r>
              <a:rPr lang="ru-RU" altLang="ru-RU" sz="2000" dirty="0">
                <a:solidFill>
                  <a:prstClr val="black"/>
                </a:solidFill>
                <a:effectLst>
                  <a:outerShdw blurRad="38100" dist="38100" dir="2700000" algn="tl">
                    <a:srgbClr val="C0C0C0"/>
                  </a:outerShdw>
                </a:effectLst>
                <a:latin typeface="Times New Roman" pitchFamily="18" charset="0"/>
                <a:cs typeface="Times New Roman" pitchFamily="18" charset="0"/>
              </a:rPr>
              <a:t>1. Организация массовых беспорядков, сопровождавшихся насилием над личностью, погромами, поджогами, уничтожением имущества или вооруженным сопротивлением представителям власти, </a:t>
            </a:r>
            <a:r>
              <a:rPr lang="ru-RU"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r>
              <a:rPr lang="ru-RU" altLang="ru-RU" sz="2000" dirty="0" smtClean="0">
                <a:solidFill>
                  <a:prstClr val="black"/>
                </a:solidFill>
                <a:effectLst>
                  <a:outerShdw blurRad="38100" dist="38100" dir="2700000" algn="tl">
                    <a:srgbClr val="C0C0C0"/>
                  </a:outerShdw>
                </a:effectLst>
                <a:latin typeface="Times New Roman" pitchFamily="18" charset="0"/>
                <a:cs typeface="Times New Roman" pitchFamily="18" charset="0"/>
              </a:rPr>
              <a:t> наказывается </a:t>
            </a:r>
            <a:r>
              <a:rPr lang="ru-RU" altLang="ru-RU" sz="2000" b="1" u="sng" dirty="0">
                <a:solidFill>
                  <a:prstClr val="black"/>
                </a:solidFill>
                <a:effectLst>
                  <a:outerShdw blurRad="38100" dist="38100" dir="2700000" algn="tl">
                    <a:srgbClr val="C0C0C0"/>
                  </a:outerShdw>
                </a:effectLst>
                <a:latin typeface="Times New Roman" pitchFamily="18" charset="0"/>
                <a:cs typeface="Times New Roman" pitchFamily="18" charset="0"/>
              </a:rPr>
              <a:t>лишением свободы на срок</a:t>
            </a:r>
            <a:r>
              <a:rPr lang="ru-RU" altLang="ru-RU" sz="2000" u="sng" dirty="0">
                <a:solidFill>
                  <a:prstClr val="black"/>
                </a:solidFill>
                <a:effectLst>
                  <a:outerShdw blurRad="38100" dist="38100" dir="2700000" algn="tl">
                    <a:srgbClr val="C0C0C0"/>
                  </a:outerShdw>
                </a:effectLst>
                <a:latin typeface="Times New Roman" pitchFamily="18" charset="0"/>
                <a:cs typeface="Times New Roman" pitchFamily="18" charset="0"/>
              </a:rPr>
              <a:t> </a:t>
            </a:r>
            <a:r>
              <a:rPr lang="ru-RU" altLang="ru-RU" sz="2000" b="1" u="sng" dirty="0">
                <a:solidFill>
                  <a:prstClr val="black"/>
                </a:solidFill>
                <a:effectLst>
                  <a:outerShdw blurRad="38100" dist="38100" dir="2700000" algn="tl">
                    <a:srgbClr val="C0C0C0"/>
                  </a:outerShdw>
                </a:effectLst>
                <a:latin typeface="Times New Roman" pitchFamily="18" charset="0"/>
                <a:cs typeface="Times New Roman" pitchFamily="18" charset="0"/>
              </a:rPr>
              <a:t>от пяти до пятнадцати лет</a:t>
            </a:r>
            <a:r>
              <a:rPr lang="ru-RU" altLang="ru-RU" sz="2000" u="sng" dirty="0" smtClean="0">
                <a:solidFill>
                  <a:prstClr val="black"/>
                </a:solidFill>
                <a:effectLst>
                  <a:outerShdw blurRad="38100" dist="38100" dir="2700000" algn="tl">
                    <a:srgbClr val="C0C0C0"/>
                  </a:outerShdw>
                </a:effectLst>
                <a:latin typeface="Times New Roman" pitchFamily="18" charset="0"/>
                <a:cs typeface="Times New Roman" pitchFamily="18" charset="0"/>
              </a:rPr>
              <a:t>.</a:t>
            </a:r>
          </a:p>
          <a:p>
            <a:pPr lvl="0" algn="just" eaLnBrk="0" fontAlgn="base" hangingPunct="0">
              <a:spcBef>
                <a:spcPct val="0"/>
              </a:spcBef>
              <a:spcAft>
                <a:spcPct val="0"/>
              </a:spcAft>
              <a:defRPr/>
            </a:pPr>
            <a:endParaRPr lang="ru-RU" altLang="ru-RU" sz="2000" u="sng" dirty="0" smtClean="0">
              <a:solidFill>
                <a:prstClr val="black"/>
              </a:solidFill>
              <a:effectLst>
                <a:outerShdw blurRad="38100" dist="38100" dir="2700000" algn="tl">
                  <a:srgbClr val="C0C0C0"/>
                </a:outerShdw>
              </a:effectLst>
              <a:latin typeface="Times New Roman" pitchFamily="18" charset="0"/>
              <a:cs typeface="Times New Roman" pitchFamily="18" charset="0"/>
            </a:endParaRPr>
          </a:p>
          <a:p>
            <a:pPr lvl="0" algn="just" eaLnBrk="0" fontAlgn="base" hangingPunct="0">
              <a:spcBef>
                <a:spcPct val="0"/>
              </a:spcBef>
              <a:spcAft>
                <a:spcPct val="0"/>
              </a:spcAft>
              <a:defRPr/>
            </a:pPr>
            <a:endParaRPr lang="ru-RU" altLang="ru-RU" sz="2000" u="sng" dirty="0">
              <a:solidFill>
                <a:prstClr val="black"/>
              </a:solidFill>
              <a:effectLst>
                <a:outerShdw blurRad="38100" dist="38100" dir="2700000" algn="tl">
                  <a:srgbClr val="C0C0C0"/>
                </a:outerShdw>
              </a:effectLst>
              <a:latin typeface="Times New Roman" pitchFamily="18" charset="0"/>
              <a:cs typeface="Times New Roman" pitchFamily="18" charset="0"/>
            </a:endParaRPr>
          </a:p>
          <a:p>
            <a:pPr lvl="0" algn="just" eaLnBrk="0" fontAlgn="base" hangingPunct="0">
              <a:spcBef>
                <a:spcPct val="0"/>
              </a:spcBef>
              <a:spcAft>
                <a:spcPct val="0"/>
              </a:spcAft>
              <a:defRPr/>
            </a:pPr>
            <a:r>
              <a:rPr lang="ru-RU" altLang="ru-RU" sz="2000" dirty="0">
                <a:solidFill>
                  <a:prstClr val="black"/>
                </a:solidFill>
                <a:effectLst>
                  <a:outerShdw blurRad="38100" dist="38100" dir="2700000" algn="tl">
                    <a:srgbClr val="C0C0C0"/>
                  </a:outerShdw>
                </a:effectLst>
                <a:latin typeface="Times New Roman" pitchFamily="18" charset="0"/>
                <a:cs typeface="Times New Roman" pitchFamily="18" charset="0"/>
              </a:rPr>
              <a:t>2. Участие в массовых беспорядках, выразившееся в непосредственном совершении действий, названных в </a:t>
            </a:r>
            <a:r>
              <a:rPr lang="ru-RU" altLang="ru-RU" sz="2000" dirty="0">
                <a:solidFill>
                  <a:srgbClr val="990033"/>
                </a:solidFill>
                <a:effectLst>
                  <a:outerShdw blurRad="38100" dist="38100" dir="2700000" algn="tl">
                    <a:srgbClr val="C0C0C0"/>
                  </a:outerShdw>
                </a:effectLst>
                <a:latin typeface="Times New Roman" pitchFamily="18" charset="0"/>
                <a:cs typeface="Times New Roman" pitchFamily="18" charset="0"/>
                <a:hlinkClick r:id="rId2" action="ppaction://hlinkfile"/>
              </a:rPr>
              <a:t>части 1</a:t>
            </a:r>
            <a:r>
              <a:rPr lang="ru-RU" altLang="ru-RU" sz="2000" dirty="0">
                <a:solidFill>
                  <a:prstClr val="black"/>
                </a:solidFill>
                <a:effectLst>
                  <a:outerShdw blurRad="38100" dist="38100" dir="2700000" algn="tl">
                    <a:srgbClr val="C0C0C0"/>
                  </a:outerShdw>
                </a:effectLst>
                <a:latin typeface="Times New Roman" pitchFamily="18" charset="0"/>
                <a:cs typeface="Times New Roman" pitchFamily="18" charset="0"/>
              </a:rPr>
              <a:t> настоящей статьи, </a:t>
            </a:r>
            <a:r>
              <a:rPr lang="ru-RU"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r>
              <a:rPr lang="ru-RU" altLang="ru-RU" sz="2000" dirty="0" smtClean="0">
                <a:solidFill>
                  <a:prstClr val="black"/>
                </a:solidFill>
                <a:effectLst>
                  <a:outerShdw blurRad="38100" dist="38100" dir="2700000" algn="tl">
                    <a:srgbClr val="C0C0C0"/>
                  </a:outerShdw>
                </a:effectLst>
                <a:latin typeface="Times New Roman" pitchFamily="18" charset="0"/>
                <a:cs typeface="Times New Roman" pitchFamily="18" charset="0"/>
              </a:rPr>
              <a:t> наказывается </a:t>
            </a:r>
            <a:r>
              <a:rPr lang="ru-RU" altLang="ru-RU" sz="2000" b="1" u="sng" dirty="0">
                <a:solidFill>
                  <a:prstClr val="black"/>
                </a:solidFill>
                <a:effectLst>
                  <a:outerShdw blurRad="38100" dist="38100" dir="2700000" algn="tl">
                    <a:srgbClr val="C0C0C0"/>
                  </a:outerShdw>
                </a:effectLst>
                <a:latin typeface="Times New Roman" pitchFamily="18" charset="0"/>
                <a:cs typeface="Times New Roman" pitchFamily="18" charset="0"/>
              </a:rPr>
              <a:t>лишением свободы на срок от трех до восьми лет</a:t>
            </a:r>
            <a:r>
              <a:rPr lang="ru-RU" altLang="ru-RU" sz="2000" u="sng" dirty="0">
                <a:solidFill>
                  <a:prstClr val="black"/>
                </a:solidFill>
                <a:effectLst>
                  <a:outerShdw blurRad="38100" dist="38100" dir="2700000" algn="tl">
                    <a:srgbClr val="C0C0C0"/>
                  </a:outerShdw>
                </a:effectLst>
                <a:latin typeface="Times New Roman" pitchFamily="18" charset="0"/>
                <a:cs typeface="Times New Roman" pitchFamily="18" charset="0"/>
              </a:rPr>
              <a:t>.</a:t>
            </a:r>
          </a:p>
        </p:txBody>
      </p:sp>
      <p:pic>
        <p:nvPicPr>
          <p:cNvPr id="5" name="Рисунок 4" descr="10609015_0"/>
          <p:cNvPicPr>
            <a:picLocks noGrp="1" noChangeAspect="1"/>
          </p:cNvPicPr>
          <p:nvPr isPhoto="1"/>
        </p:nvPicPr>
        <p:blipFill>
          <a:blip r:embed="rId3" cstate="hqprint">
            <a:lum/>
            <a:extLst>
              <a:ext uri="{28A0092B-C50C-407E-A947-70E740481C1C}">
                <a14:useLocalDpi xmlns:a14="http://schemas.microsoft.com/office/drawing/2010/main" val="0"/>
              </a:ext>
            </a:extLst>
          </a:blip>
          <a:stretch>
            <a:fillRect/>
          </a:stretch>
        </p:blipFill>
        <p:spPr>
          <a:xfrm>
            <a:off x="723208" y="1770612"/>
            <a:ext cx="3175462" cy="4891450"/>
          </a:xfrm>
          <a:prstGeom prst="rect">
            <a:avLst/>
          </a:prstGeom>
        </p:spPr>
      </p:pic>
    </p:spTree>
    <p:extLst>
      <p:ext uri="{BB962C8B-B14F-4D97-AF65-F5344CB8AC3E}">
        <p14:creationId xmlns:p14="http://schemas.microsoft.com/office/powerpoint/2010/main" val="1974934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44239" y="632389"/>
            <a:ext cx="9280732" cy="5558701"/>
          </a:xfrm>
          <a:prstGeom prst="rect">
            <a:avLst/>
          </a:prstGeom>
        </p:spPr>
        <p:txBody>
          <a:bodyPr wrap="square">
            <a:spAutoFit/>
          </a:bodyPr>
          <a:lstStyle/>
          <a:p>
            <a:pPr indent="342900" algn="ctr" eaLnBrk="0" fontAlgn="base" hangingPunct="0">
              <a:lnSpc>
                <a:spcPct val="107000"/>
              </a:lnSpc>
              <a:spcBef>
                <a:spcPct val="0"/>
              </a:spcBef>
              <a:defRPr/>
            </a:pPr>
            <a:r>
              <a:rPr lang="ru-RU" sz="2000" b="1" dirty="0" smtClean="0">
                <a:solidFill>
                  <a:srgbClr val="7030A0"/>
                </a:solidFill>
                <a:effectLst>
                  <a:outerShdw blurRad="38100" dist="38100" dir="2700000" algn="tl">
                    <a:srgbClr val="000000">
                      <a:alpha val="43137"/>
                    </a:srgbClr>
                  </a:outerShdw>
                </a:effectLst>
                <a:latin typeface="Times New Roman"/>
                <a:ea typeface="Calibri"/>
                <a:cs typeface="Times New Roman"/>
              </a:rPr>
              <a:t>УГОЛОВНЫЙ КОДЕКС РЕСПУБЛИКИ БЕЛАРУСЬ  </a:t>
            </a:r>
          </a:p>
          <a:p>
            <a:pPr lvl="0" indent="342900" algn="ctr" eaLnBrk="0" fontAlgn="base" hangingPunct="0">
              <a:lnSpc>
                <a:spcPct val="107000"/>
              </a:lnSpc>
              <a:spcBef>
                <a:spcPct val="0"/>
              </a:spcBef>
              <a:defRPr/>
            </a:pPr>
            <a:endParaRPr lang="ru-RU" sz="2000" b="1" dirty="0" smtClean="0">
              <a:solidFill>
                <a:prstClr val="black"/>
              </a:solidFill>
              <a:effectLst>
                <a:outerShdw blurRad="38100" dist="38100" dir="2700000" algn="tl">
                  <a:srgbClr val="000000">
                    <a:alpha val="43137"/>
                  </a:srgbClr>
                </a:outerShdw>
              </a:effectLst>
              <a:latin typeface="Times New Roman"/>
              <a:ea typeface="Calibri"/>
              <a:cs typeface="Times New Roman"/>
            </a:endParaRPr>
          </a:p>
          <a:p>
            <a:pPr lvl="0" indent="342900" eaLnBrk="0" fontAlgn="base" hangingPunct="0">
              <a:lnSpc>
                <a:spcPct val="107000"/>
              </a:lnSpc>
              <a:spcBef>
                <a:spcPct val="0"/>
              </a:spcBef>
              <a:defRPr/>
            </a:pPr>
            <a:r>
              <a:rPr lang="ru-RU" sz="2000" b="1" dirty="0" smtClean="0">
                <a:solidFill>
                  <a:srgbClr val="7030A0"/>
                </a:solidFill>
                <a:effectLst>
                  <a:outerShdw blurRad="38100" dist="38100" dir="2700000" algn="tl">
                    <a:srgbClr val="000000">
                      <a:alpha val="43137"/>
                    </a:srgbClr>
                  </a:outerShdw>
                </a:effectLst>
                <a:latin typeface="Times New Roman"/>
                <a:ea typeface="Calibri"/>
                <a:cs typeface="Times New Roman"/>
              </a:rPr>
              <a:t>Статья </a:t>
            </a:r>
            <a:r>
              <a:rPr lang="ru-RU" sz="2000" b="1" dirty="0">
                <a:solidFill>
                  <a:srgbClr val="7030A0"/>
                </a:solidFill>
                <a:effectLst>
                  <a:outerShdw blurRad="38100" dist="38100" dir="2700000" algn="tl">
                    <a:srgbClr val="000000">
                      <a:alpha val="43137"/>
                    </a:srgbClr>
                  </a:outerShdw>
                </a:effectLst>
                <a:latin typeface="Times New Roman"/>
                <a:ea typeface="Calibri"/>
                <a:cs typeface="Times New Roman"/>
              </a:rPr>
              <a:t>361.</a:t>
            </a:r>
            <a:r>
              <a:rPr lang="ru-RU" sz="2000" b="1" dirty="0">
                <a:solidFill>
                  <a:prstClr val="black"/>
                </a:solidFill>
                <a:effectLst>
                  <a:outerShdw blurRad="38100" dist="38100" dir="2700000" algn="tl">
                    <a:srgbClr val="000000">
                      <a:alpha val="43137"/>
                    </a:srgbClr>
                  </a:outerShdw>
                </a:effectLst>
                <a:latin typeface="Times New Roman"/>
                <a:ea typeface="Calibri"/>
                <a:cs typeface="Times New Roman"/>
              </a:rPr>
              <a:t> </a:t>
            </a:r>
            <a:r>
              <a:rPr lang="ru-RU" sz="2000" b="1" dirty="0" smtClean="0">
                <a:solidFill>
                  <a:prstClr val="black"/>
                </a:solidFill>
                <a:effectLst>
                  <a:outerShdw blurRad="38100" dist="38100" dir="2700000" algn="tl">
                    <a:srgbClr val="000000">
                      <a:alpha val="43137"/>
                    </a:srgbClr>
                  </a:outerShdw>
                </a:effectLst>
                <a:latin typeface="Times New Roman"/>
                <a:ea typeface="Calibri"/>
                <a:cs typeface="Times New Roman"/>
              </a:rPr>
              <a:t>Призывы </a:t>
            </a:r>
            <a:r>
              <a:rPr lang="ru-RU" sz="2000" b="1" dirty="0">
                <a:solidFill>
                  <a:prstClr val="black"/>
                </a:solidFill>
                <a:effectLst>
                  <a:outerShdw blurRad="38100" dist="38100" dir="2700000" algn="tl">
                    <a:srgbClr val="000000">
                      <a:alpha val="43137"/>
                    </a:srgbClr>
                  </a:outerShdw>
                </a:effectLst>
                <a:latin typeface="Times New Roman"/>
                <a:ea typeface="Calibri"/>
                <a:cs typeface="Times New Roman"/>
              </a:rPr>
              <a:t>к действиям, направленным на причинение вреда национальной безопасности Республики Беларусь</a:t>
            </a:r>
            <a:endParaRPr lang="ru-RU" sz="2000" b="1" dirty="0">
              <a:solidFill>
                <a:prstClr val="black"/>
              </a:solidFill>
              <a:effectLst>
                <a:outerShdw blurRad="38100" dist="38100" dir="2700000" algn="tl">
                  <a:srgbClr val="000000">
                    <a:alpha val="43137"/>
                  </a:srgbClr>
                </a:outerShdw>
              </a:effectLst>
              <a:ea typeface="Calibri"/>
              <a:cs typeface="Times New Roman"/>
            </a:endParaRPr>
          </a:p>
          <a:p>
            <a:pPr lvl="0" indent="342900" algn="just" eaLnBrk="0" fontAlgn="base" hangingPunct="0">
              <a:lnSpc>
                <a:spcPct val="107000"/>
              </a:lnSpc>
              <a:spcBef>
                <a:spcPct val="0"/>
              </a:spcBef>
              <a:defRPr/>
            </a:pPr>
            <a:r>
              <a:rPr lang="ru-RU" dirty="0">
                <a:solidFill>
                  <a:prstClr val="black"/>
                </a:solidFill>
                <a:latin typeface="Times New Roman"/>
                <a:ea typeface="Calibri"/>
                <a:cs typeface="Times New Roman"/>
              </a:rPr>
              <a:t>1</a:t>
            </a:r>
            <a:r>
              <a:rPr lang="ru-RU" dirty="0">
                <a:solidFill>
                  <a:prstClr val="black"/>
                </a:solidFill>
                <a:effectLst>
                  <a:outerShdw blurRad="38100" dist="38100" dir="2700000" algn="tl">
                    <a:srgbClr val="000000">
                      <a:alpha val="43137"/>
                    </a:srgbClr>
                  </a:outerShdw>
                </a:effectLst>
                <a:latin typeface="Times New Roman"/>
                <a:ea typeface="Calibri"/>
                <a:cs typeface="Times New Roman"/>
              </a:rPr>
              <a:t>. Публичные призывы к захвату государственной власти, или насильственному изменению конституционного строя Республики Беларусь, или измене государству, или совершению акта терроризма или диверсии, или совершению иных действий, направленных на причинение вреда национальной безопасности Республики Беларусь, либо распространение материалов, содержащих такие призывы, </a:t>
            </a:r>
            <a:r>
              <a:rPr lang="ru-RU"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r>
              <a:rPr lang="ru-RU" dirty="0" smtClean="0">
                <a:solidFill>
                  <a:prstClr val="black"/>
                </a:solidFill>
                <a:effectLst>
                  <a:outerShdw blurRad="38100" dist="38100" dir="2700000" algn="tl">
                    <a:srgbClr val="000000">
                      <a:alpha val="43137"/>
                    </a:srgbClr>
                  </a:outerShdw>
                </a:effectLst>
                <a:ea typeface="Calibri"/>
                <a:cs typeface="Times New Roman"/>
              </a:rPr>
              <a:t> </a:t>
            </a:r>
            <a:r>
              <a:rPr lang="ru-RU" dirty="0" smtClean="0">
                <a:solidFill>
                  <a:prstClr val="black"/>
                </a:solidFill>
                <a:effectLst>
                  <a:outerShdw blurRad="38100" dist="38100" dir="2700000" algn="tl">
                    <a:srgbClr val="000000">
                      <a:alpha val="43137"/>
                    </a:srgbClr>
                  </a:outerShdw>
                </a:effectLst>
                <a:latin typeface="Times New Roman"/>
                <a:ea typeface="Calibri"/>
                <a:cs typeface="Times New Roman"/>
              </a:rPr>
              <a:t>наказываются </a:t>
            </a:r>
            <a:r>
              <a:rPr lang="ru-RU" b="1" u="sng" dirty="0">
                <a:solidFill>
                  <a:prstClr val="black"/>
                </a:solidFill>
                <a:effectLst>
                  <a:outerShdw blurRad="38100" dist="38100" dir="2700000" algn="tl">
                    <a:srgbClr val="000000">
                      <a:alpha val="43137"/>
                    </a:srgbClr>
                  </a:outerShdw>
                </a:effectLst>
                <a:latin typeface="Times New Roman"/>
                <a:ea typeface="Calibri"/>
                <a:cs typeface="Times New Roman"/>
              </a:rPr>
              <a:t>арестом</a:t>
            </a:r>
            <a:r>
              <a:rPr lang="ru-RU" b="1" dirty="0">
                <a:solidFill>
                  <a:prstClr val="black"/>
                </a:solidFill>
                <a:effectLst>
                  <a:outerShdw blurRad="38100" dist="38100" dir="2700000" algn="tl">
                    <a:srgbClr val="000000">
                      <a:alpha val="43137"/>
                    </a:srgbClr>
                  </a:outerShdw>
                </a:effectLst>
                <a:latin typeface="Times New Roman"/>
                <a:ea typeface="Calibri"/>
                <a:cs typeface="Times New Roman"/>
              </a:rPr>
              <a:t> или </a:t>
            </a:r>
            <a:r>
              <a:rPr lang="ru-RU" b="1" u="sng" dirty="0">
                <a:solidFill>
                  <a:prstClr val="black"/>
                </a:solidFill>
                <a:effectLst>
                  <a:outerShdw blurRad="38100" dist="38100" dir="2700000" algn="tl">
                    <a:srgbClr val="000000">
                      <a:alpha val="43137"/>
                    </a:srgbClr>
                  </a:outerShdw>
                </a:effectLst>
                <a:latin typeface="Times New Roman"/>
                <a:ea typeface="Calibri"/>
                <a:cs typeface="Times New Roman"/>
              </a:rPr>
              <a:t>лишением свободы на срок до трех лет</a:t>
            </a:r>
            <a:r>
              <a:rPr lang="ru-RU" dirty="0">
                <a:solidFill>
                  <a:prstClr val="black"/>
                </a:solidFill>
                <a:effectLst>
                  <a:outerShdw blurRad="38100" dist="38100" dir="2700000" algn="tl">
                    <a:srgbClr val="000000">
                      <a:alpha val="43137"/>
                    </a:srgbClr>
                  </a:outerShdw>
                </a:effectLst>
                <a:latin typeface="Times New Roman"/>
                <a:ea typeface="Calibri"/>
                <a:cs typeface="Times New Roman"/>
              </a:rPr>
              <a:t>.</a:t>
            </a:r>
            <a:endParaRPr lang="ru-RU" dirty="0">
              <a:solidFill>
                <a:prstClr val="black"/>
              </a:solidFill>
              <a:effectLst>
                <a:outerShdw blurRad="38100" dist="38100" dir="2700000" algn="tl">
                  <a:srgbClr val="000000">
                    <a:alpha val="43137"/>
                  </a:srgbClr>
                </a:outerShdw>
              </a:effectLst>
              <a:ea typeface="Calibri"/>
              <a:cs typeface="Times New Roman"/>
            </a:endParaRPr>
          </a:p>
          <a:p>
            <a:pPr lvl="0" indent="342900" algn="just" eaLnBrk="0" fontAlgn="base" hangingPunct="0">
              <a:lnSpc>
                <a:spcPct val="107000"/>
              </a:lnSpc>
              <a:spcBef>
                <a:spcPct val="0"/>
              </a:spcBef>
              <a:defRPr/>
            </a:pPr>
            <a:r>
              <a:rPr lang="ru-RU" dirty="0">
                <a:solidFill>
                  <a:prstClr val="black"/>
                </a:solidFill>
                <a:effectLst>
                  <a:outerShdw blurRad="38100" dist="38100" dir="2700000" algn="tl">
                    <a:srgbClr val="000000">
                      <a:alpha val="43137"/>
                    </a:srgbClr>
                  </a:outerShdw>
                </a:effectLst>
                <a:latin typeface="Times New Roman"/>
                <a:ea typeface="Calibri"/>
                <a:cs typeface="Times New Roman"/>
              </a:rPr>
              <a:t>2. Призывы, обращенные к иностранному государству, иностранной или международной организации, совершить действия, направленные на причинение вреда национальной безопасности Республики Беларусь, либо распространение материалов, содержащих такие призывы, при отсутствии признаков более тяжкого преступления </a:t>
            </a:r>
            <a:r>
              <a:rPr lang="ru-RU"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r>
              <a:rPr lang="ru-RU" dirty="0" smtClean="0">
                <a:solidFill>
                  <a:prstClr val="black"/>
                </a:solidFill>
                <a:effectLst>
                  <a:outerShdw blurRad="38100" dist="38100" dir="2700000" algn="tl">
                    <a:srgbClr val="000000">
                      <a:alpha val="43137"/>
                    </a:srgbClr>
                  </a:outerShdw>
                </a:effectLst>
                <a:ea typeface="Calibri"/>
                <a:cs typeface="Times New Roman"/>
              </a:rPr>
              <a:t> </a:t>
            </a:r>
            <a:r>
              <a:rPr lang="ru-RU" dirty="0" smtClean="0">
                <a:solidFill>
                  <a:prstClr val="black"/>
                </a:solidFill>
                <a:effectLst>
                  <a:outerShdw blurRad="38100" dist="38100" dir="2700000" algn="tl">
                    <a:srgbClr val="000000">
                      <a:alpha val="43137"/>
                    </a:srgbClr>
                  </a:outerShdw>
                </a:effectLst>
                <a:latin typeface="Times New Roman"/>
                <a:ea typeface="Calibri"/>
                <a:cs typeface="Times New Roman"/>
              </a:rPr>
              <a:t>наказываются </a:t>
            </a:r>
            <a:r>
              <a:rPr lang="ru-RU" b="1" u="sng" dirty="0">
                <a:solidFill>
                  <a:prstClr val="black"/>
                </a:solidFill>
                <a:effectLst>
                  <a:outerShdw blurRad="38100" dist="38100" dir="2700000" algn="tl">
                    <a:srgbClr val="000000">
                      <a:alpha val="43137"/>
                    </a:srgbClr>
                  </a:outerShdw>
                </a:effectLst>
                <a:latin typeface="Times New Roman"/>
                <a:ea typeface="Calibri"/>
                <a:cs typeface="Times New Roman"/>
              </a:rPr>
              <a:t>арестом</a:t>
            </a:r>
            <a:r>
              <a:rPr lang="ru-RU" b="1" dirty="0">
                <a:solidFill>
                  <a:prstClr val="black"/>
                </a:solidFill>
                <a:effectLst>
                  <a:outerShdw blurRad="38100" dist="38100" dir="2700000" algn="tl">
                    <a:srgbClr val="000000">
                      <a:alpha val="43137"/>
                    </a:srgbClr>
                  </a:outerShdw>
                </a:effectLst>
                <a:latin typeface="Times New Roman"/>
                <a:ea typeface="Calibri"/>
                <a:cs typeface="Times New Roman"/>
              </a:rPr>
              <a:t> или </a:t>
            </a:r>
            <a:r>
              <a:rPr lang="ru-RU" b="1" u="sng" dirty="0">
                <a:solidFill>
                  <a:prstClr val="black"/>
                </a:solidFill>
                <a:effectLst>
                  <a:outerShdw blurRad="38100" dist="38100" dir="2700000" algn="tl">
                    <a:srgbClr val="000000">
                      <a:alpha val="43137"/>
                    </a:srgbClr>
                  </a:outerShdw>
                </a:effectLst>
                <a:latin typeface="Times New Roman"/>
                <a:ea typeface="Calibri"/>
                <a:cs typeface="Times New Roman"/>
              </a:rPr>
              <a:t>лишением свободы на срок до трех лет</a:t>
            </a:r>
            <a:r>
              <a:rPr lang="ru-RU" b="1" dirty="0">
                <a:solidFill>
                  <a:prstClr val="black"/>
                </a:solidFill>
                <a:effectLst>
                  <a:outerShdw blurRad="38100" dist="38100" dir="2700000" algn="tl">
                    <a:srgbClr val="000000">
                      <a:alpha val="43137"/>
                    </a:srgbClr>
                  </a:outerShdw>
                </a:effectLst>
                <a:latin typeface="Times New Roman"/>
                <a:ea typeface="Calibri"/>
                <a:cs typeface="Times New Roman"/>
              </a:rPr>
              <a:t>.</a:t>
            </a:r>
            <a:endParaRPr lang="ru-RU" b="1" dirty="0">
              <a:solidFill>
                <a:prstClr val="black"/>
              </a:solidFill>
              <a:effectLst>
                <a:outerShdw blurRad="38100" dist="38100" dir="2700000" algn="tl">
                  <a:srgbClr val="000000">
                    <a:alpha val="43137"/>
                  </a:srgbClr>
                </a:outerShdw>
              </a:effectLst>
              <a:ea typeface="Calibri"/>
              <a:cs typeface="Times New Roman"/>
            </a:endParaRPr>
          </a:p>
          <a:p>
            <a:pPr lvl="0" indent="342900" algn="just" eaLnBrk="0" fontAlgn="base" hangingPunct="0">
              <a:lnSpc>
                <a:spcPct val="107000"/>
              </a:lnSpc>
              <a:spcBef>
                <a:spcPct val="0"/>
              </a:spcBef>
              <a:defRPr/>
            </a:pPr>
            <a:r>
              <a:rPr lang="ru-RU" dirty="0">
                <a:solidFill>
                  <a:prstClr val="black"/>
                </a:solidFill>
                <a:effectLst>
                  <a:outerShdw blurRad="38100" dist="38100" dir="2700000" algn="tl">
                    <a:srgbClr val="000000">
                      <a:alpha val="43137"/>
                    </a:srgbClr>
                  </a:outerShdw>
                </a:effectLst>
                <a:latin typeface="Times New Roman"/>
                <a:ea typeface="Calibri"/>
                <a:cs typeface="Times New Roman"/>
              </a:rPr>
              <a:t>3. Действия, предусмотренные </a:t>
            </a:r>
            <a:r>
              <a:rPr lang="ru-RU" dirty="0">
                <a:solidFill>
                  <a:srgbClr val="7030A0"/>
                </a:solidFill>
                <a:effectLst>
                  <a:outerShdw blurRad="38100" dist="38100" dir="2700000" algn="tl">
                    <a:srgbClr val="000000">
                      <a:alpha val="43137"/>
                    </a:srgbClr>
                  </a:outerShdw>
                </a:effectLst>
                <a:latin typeface="Times New Roman"/>
                <a:ea typeface="Calibri"/>
                <a:cs typeface="Times New Roman"/>
                <a:hlinkClick r:id="rId2" action="ppaction://hlinkfile"/>
              </a:rPr>
              <a:t>частями 1</a:t>
            </a:r>
            <a:r>
              <a:rPr lang="ru-RU" dirty="0">
                <a:solidFill>
                  <a:prstClr val="black"/>
                </a:solidFill>
                <a:effectLst>
                  <a:outerShdw blurRad="38100" dist="38100" dir="2700000" algn="tl">
                    <a:srgbClr val="000000">
                      <a:alpha val="43137"/>
                    </a:srgbClr>
                  </a:outerShdw>
                </a:effectLst>
                <a:latin typeface="Times New Roman"/>
                <a:ea typeface="Calibri"/>
                <a:cs typeface="Times New Roman"/>
              </a:rPr>
              <a:t> или </a:t>
            </a:r>
            <a:r>
              <a:rPr lang="ru-RU" dirty="0">
                <a:solidFill>
                  <a:srgbClr val="7030A0"/>
                </a:solidFill>
                <a:effectLst>
                  <a:outerShdw blurRad="38100" dist="38100" dir="2700000" algn="tl">
                    <a:srgbClr val="000000">
                      <a:alpha val="43137"/>
                    </a:srgbClr>
                  </a:outerShdw>
                </a:effectLst>
                <a:latin typeface="Times New Roman"/>
                <a:ea typeface="Calibri"/>
                <a:cs typeface="Times New Roman"/>
                <a:hlinkClick r:id="rId3" action="ppaction://hlinkfile"/>
              </a:rPr>
              <a:t>2</a:t>
            </a:r>
            <a:r>
              <a:rPr lang="ru-RU" dirty="0">
                <a:solidFill>
                  <a:prstClr val="black"/>
                </a:solidFill>
                <a:effectLst>
                  <a:outerShdw blurRad="38100" dist="38100" dir="2700000" algn="tl">
                    <a:srgbClr val="000000">
                      <a:alpha val="43137"/>
                    </a:srgbClr>
                  </a:outerShdw>
                </a:effectLst>
                <a:latin typeface="Times New Roman"/>
                <a:ea typeface="Calibri"/>
                <a:cs typeface="Times New Roman"/>
              </a:rPr>
              <a:t> настоящей статьи, совершенные с использованием средств массовой информации или глобальной компьютерной сети Интернет, </a:t>
            </a:r>
            <a:r>
              <a:rPr lang="ru-RU"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r>
              <a:rPr lang="ru-RU" dirty="0" smtClean="0">
                <a:solidFill>
                  <a:prstClr val="black"/>
                </a:solidFill>
                <a:effectLst>
                  <a:outerShdw blurRad="38100" dist="38100" dir="2700000" algn="tl">
                    <a:srgbClr val="000000">
                      <a:alpha val="43137"/>
                    </a:srgbClr>
                  </a:outerShdw>
                </a:effectLst>
                <a:ea typeface="Calibri"/>
                <a:cs typeface="Times New Roman"/>
              </a:rPr>
              <a:t> </a:t>
            </a:r>
            <a:r>
              <a:rPr lang="ru-RU" dirty="0" smtClean="0">
                <a:solidFill>
                  <a:prstClr val="black"/>
                </a:solidFill>
                <a:effectLst>
                  <a:outerShdw blurRad="38100" dist="38100" dir="2700000" algn="tl">
                    <a:srgbClr val="000000">
                      <a:alpha val="43137"/>
                    </a:srgbClr>
                  </a:outerShdw>
                </a:effectLst>
                <a:latin typeface="Times New Roman"/>
                <a:ea typeface="Calibri"/>
                <a:cs typeface="Times New Roman"/>
              </a:rPr>
              <a:t>наказываются </a:t>
            </a:r>
            <a:r>
              <a:rPr lang="ru-RU" b="1" u="sng" dirty="0" smtClean="0">
                <a:solidFill>
                  <a:prstClr val="black"/>
                </a:solidFill>
                <a:effectLst>
                  <a:outerShdw blurRad="38100" dist="38100" dir="2700000" algn="tl">
                    <a:srgbClr val="000000">
                      <a:alpha val="43137"/>
                    </a:srgbClr>
                  </a:outerShdw>
                </a:effectLst>
                <a:latin typeface="Times New Roman"/>
                <a:ea typeface="Calibri"/>
                <a:cs typeface="Times New Roman"/>
              </a:rPr>
              <a:t>лишением свободы на срок от двух до пяти лет</a:t>
            </a:r>
            <a:r>
              <a:rPr lang="ru-RU" b="1" dirty="0" smtClean="0">
                <a:solidFill>
                  <a:prstClr val="black"/>
                </a:solidFill>
                <a:effectLst>
                  <a:outerShdw blurRad="38100" dist="38100" dir="2700000" algn="tl">
                    <a:srgbClr val="000000">
                      <a:alpha val="43137"/>
                    </a:srgbClr>
                  </a:outerShdw>
                </a:effectLst>
                <a:latin typeface="Times New Roman"/>
                <a:ea typeface="Calibri"/>
                <a:cs typeface="Times New Roman"/>
              </a:rPr>
              <a:t>.</a:t>
            </a:r>
            <a:endParaRPr lang="ru-RU" b="1" dirty="0">
              <a:solidFill>
                <a:prstClr val="black"/>
              </a:solidFill>
              <a:effectLst>
                <a:outerShdw blurRad="38100" dist="38100" dir="2700000" algn="tl">
                  <a:srgbClr val="000000">
                    <a:alpha val="43137"/>
                  </a:srgbClr>
                </a:outerShdw>
              </a:effectLst>
              <a:ea typeface="Calibri"/>
              <a:cs typeface="Times New Roman"/>
            </a:endParaRPr>
          </a:p>
        </p:txBody>
      </p:sp>
    </p:spTree>
    <p:extLst>
      <p:ext uri="{BB962C8B-B14F-4D97-AF65-F5344CB8AC3E}">
        <p14:creationId xmlns:p14="http://schemas.microsoft.com/office/powerpoint/2010/main" val="4265355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96196" y="310657"/>
            <a:ext cx="6897000" cy="3985706"/>
          </a:xfrm>
          <a:prstGeom prst="rect">
            <a:avLst/>
          </a:prstGeom>
        </p:spPr>
        <p:txBody>
          <a:bodyPr wrap="square">
            <a:spAutoFit/>
          </a:bodyPr>
          <a:lstStyle/>
          <a:p>
            <a:pPr lvl="0" algn="ctr" eaLnBrk="0" fontAlgn="base" hangingPunct="0">
              <a:spcBef>
                <a:spcPct val="0"/>
              </a:spcBef>
              <a:spcAft>
                <a:spcPct val="0"/>
              </a:spcAft>
              <a:defRPr/>
            </a:pPr>
            <a:r>
              <a:rPr lang="ru-RU" altLang="ru-RU" sz="1600" b="1" dirty="0" smtClean="0">
                <a:solidFill>
                  <a:srgbClr val="7030A0"/>
                </a:solidFill>
                <a:effectLst>
                  <a:outerShdw blurRad="38100" dist="38100" dir="2700000" algn="tl">
                    <a:srgbClr val="C0C0C0"/>
                  </a:outerShdw>
                </a:effectLst>
                <a:latin typeface="Times New Roman" pitchFamily="18" charset="0"/>
                <a:cs typeface="Times New Roman" pitchFamily="18" charset="0"/>
              </a:rPr>
              <a:t>УГОЛОВНЫЙ КОДЕКС РЕСПУБЛИКИ БЕЛАРУСЬ</a:t>
            </a:r>
          </a:p>
          <a:p>
            <a:pPr lvl="0" algn="ctr" eaLnBrk="0" fontAlgn="base" hangingPunct="0">
              <a:spcBef>
                <a:spcPct val="0"/>
              </a:spcBef>
              <a:spcAft>
                <a:spcPct val="0"/>
              </a:spcAft>
              <a:defRPr/>
            </a:pPr>
            <a:endParaRPr lang="ru-RU" altLang="ru-RU" sz="1600" b="1" dirty="0" smtClean="0">
              <a:solidFill>
                <a:prstClr val="black"/>
              </a:solidFill>
              <a:effectLst>
                <a:outerShdw blurRad="38100" dist="38100" dir="2700000" algn="tl">
                  <a:srgbClr val="C0C0C0"/>
                </a:outerShdw>
              </a:effectLst>
              <a:latin typeface="Times New Roman" pitchFamily="18" charset="0"/>
              <a:cs typeface="Times New Roman" pitchFamily="18" charset="0"/>
            </a:endParaRPr>
          </a:p>
          <a:p>
            <a:pPr lvl="0" algn="ctr" eaLnBrk="0" fontAlgn="base" hangingPunct="0">
              <a:spcBef>
                <a:spcPct val="0"/>
              </a:spcBef>
              <a:spcAft>
                <a:spcPct val="0"/>
              </a:spcAft>
              <a:defRPr/>
            </a:pPr>
            <a:r>
              <a:rPr lang="ru-RU" altLang="ru-RU" sz="1700" b="1" dirty="0" smtClean="0">
                <a:solidFill>
                  <a:srgbClr val="7030A0"/>
                </a:solidFill>
                <a:effectLst>
                  <a:outerShdw blurRad="38100" dist="38100" dir="2700000" algn="tl">
                    <a:srgbClr val="C0C0C0"/>
                  </a:outerShdw>
                </a:effectLst>
                <a:latin typeface="Times New Roman" pitchFamily="18" charset="0"/>
                <a:cs typeface="Times New Roman" pitchFamily="18" charset="0"/>
              </a:rPr>
              <a:t>   Статья </a:t>
            </a:r>
            <a:r>
              <a:rPr lang="ru-RU" altLang="ru-RU" sz="1700" b="1" dirty="0">
                <a:solidFill>
                  <a:srgbClr val="7030A0"/>
                </a:solidFill>
                <a:effectLst>
                  <a:outerShdw blurRad="38100" dist="38100" dir="2700000" algn="tl">
                    <a:srgbClr val="C0C0C0"/>
                  </a:outerShdw>
                </a:effectLst>
                <a:latin typeface="Times New Roman" pitchFamily="18" charset="0"/>
                <a:cs typeface="Times New Roman" pitchFamily="18" charset="0"/>
              </a:rPr>
              <a:t>363. </a:t>
            </a:r>
            <a:r>
              <a:rPr lang="ru-RU" altLang="ru-RU" sz="1700" b="1" dirty="0" smtClean="0">
                <a:solidFill>
                  <a:prstClr val="black"/>
                </a:solidFill>
                <a:effectLst>
                  <a:outerShdw blurRad="38100" dist="38100" dir="2700000" algn="tl">
                    <a:srgbClr val="C0C0C0"/>
                  </a:outerShdw>
                </a:effectLst>
                <a:latin typeface="Times New Roman" pitchFamily="18" charset="0"/>
                <a:cs typeface="Times New Roman" pitchFamily="18" charset="0"/>
              </a:rPr>
              <a:t>Сопротивление </a:t>
            </a:r>
            <a:r>
              <a:rPr lang="ru-RU" altLang="ru-RU" sz="1700" b="1" dirty="0">
                <a:solidFill>
                  <a:prstClr val="black"/>
                </a:solidFill>
                <a:effectLst>
                  <a:outerShdw blurRad="38100" dist="38100" dir="2700000" algn="tl">
                    <a:srgbClr val="C0C0C0"/>
                  </a:outerShdw>
                </a:effectLst>
                <a:latin typeface="Times New Roman" pitchFamily="18" charset="0"/>
                <a:cs typeface="Times New Roman" pitchFamily="18" charset="0"/>
              </a:rPr>
              <a:t>сотруднику органов внутренних дел или иному лицу, охраняющим общественный </a:t>
            </a:r>
            <a:r>
              <a:rPr lang="ru-RU" altLang="ru-RU" sz="1700" b="1" dirty="0" smtClean="0">
                <a:solidFill>
                  <a:prstClr val="black"/>
                </a:solidFill>
                <a:effectLst>
                  <a:outerShdw blurRad="38100" dist="38100" dir="2700000" algn="tl">
                    <a:srgbClr val="C0C0C0"/>
                  </a:outerShdw>
                </a:effectLst>
                <a:latin typeface="Times New Roman" pitchFamily="18" charset="0"/>
                <a:cs typeface="Times New Roman" pitchFamily="18" charset="0"/>
              </a:rPr>
              <a:t>порядок</a:t>
            </a:r>
            <a:endParaRPr lang="ru-RU" altLang="ru-RU" sz="1700" b="1" dirty="0">
              <a:solidFill>
                <a:prstClr val="black"/>
              </a:solidFill>
              <a:effectLst>
                <a:outerShdw blurRad="38100" dist="38100" dir="2700000" algn="tl">
                  <a:srgbClr val="C0C0C0"/>
                </a:outerShdw>
              </a:effectLst>
              <a:latin typeface="Times New Roman" pitchFamily="18" charset="0"/>
              <a:cs typeface="Times New Roman" pitchFamily="18" charset="0"/>
            </a:endParaRPr>
          </a:p>
          <a:p>
            <a:pPr lvl="0" algn="just" eaLnBrk="0" fontAlgn="base" hangingPunct="0">
              <a:spcBef>
                <a:spcPct val="0"/>
              </a:spcBef>
              <a:spcAft>
                <a:spcPct val="0"/>
              </a:spcAft>
              <a:defRPr/>
            </a:pPr>
            <a:r>
              <a:rPr lang="ru-RU" altLang="ru-RU" sz="1700" dirty="0" smtClean="0">
                <a:solidFill>
                  <a:prstClr val="black"/>
                </a:solidFill>
                <a:effectLst>
                  <a:outerShdw blurRad="38100" dist="38100" dir="2700000" algn="tl">
                    <a:srgbClr val="C0C0C0"/>
                  </a:outerShdw>
                </a:effectLst>
                <a:latin typeface="Times New Roman" pitchFamily="18" charset="0"/>
                <a:cs typeface="Times New Roman" pitchFamily="18" charset="0"/>
              </a:rPr>
              <a:t>1.  </a:t>
            </a:r>
            <a:r>
              <a:rPr lang="ru-RU" altLang="ru-RU" sz="1700"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Сопротивление </a:t>
            </a:r>
            <a:r>
              <a:rPr lang="ru-RU" altLang="ru-RU" sz="17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сотруднику органов внутренних дел или иному лицу при выполнении ими обязанностей по охране общественного порядка </a:t>
            </a:r>
            <a:r>
              <a:rPr lang="ru-RU" sz="17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r>
              <a:rPr lang="ru-RU" altLang="ru-RU" sz="1700"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наказывается</a:t>
            </a:r>
            <a:r>
              <a:rPr lang="ru-RU" altLang="ru-RU" sz="1700" u="sng"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ru-RU" altLang="ru-RU" sz="1700" b="1" u="sng" dirty="0">
                <a:solidFill>
                  <a:prstClr val="black"/>
                </a:solidFill>
                <a:effectLst>
                  <a:outerShdw blurRad="38100" dist="38100" dir="2700000" algn="tl">
                    <a:srgbClr val="C0C0C0"/>
                  </a:outerShdw>
                </a:effectLst>
                <a:latin typeface="Times New Roman" pitchFamily="18" charset="0"/>
                <a:cs typeface="Times New Roman" pitchFamily="18" charset="0"/>
              </a:rPr>
              <a:t>исправительными работами на срок до двух лет, или арестом, или ограничением свободы на срок до трех лет, или лишением свободы на срок до двух лет</a:t>
            </a:r>
            <a:r>
              <a:rPr lang="ru-RU" altLang="ru-RU" sz="1700" dirty="0" smtClean="0">
                <a:solidFill>
                  <a:prstClr val="black"/>
                </a:solidFill>
                <a:effectLst>
                  <a:outerShdw blurRad="38100" dist="38100" dir="2700000" algn="tl">
                    <a:srgbClr val="C0C0C0"/>
                  </a:outerShdw>
                </a:effectLst>
                <a:latin typeface="Times New Roman" pitchFamily="18" charset="0"/>
                <a:cs typeface="Times New Roman" pitchFamily="18" charset="0"/>
              </a:rPr>
              <a:t>.</a:t>
            </a:r>
          </a:p>
          <a:p>
            <a:pPr lvl="0" algn="just" eaLnBrk="0" fontAlgn="base" hangingPunct="0">
              <a:spcBef>
                <a:spcPct val="0"/>
              </a:spcBef>
              <a:spcAft>
                <a:spcPct val="0"/>
              </a:spcAft>
              <a:defRPr/>
            </a:pPr>
            <a:endParaRPr lang="ru-RU" altLang="ru-RU" sz="1700" dirty="0">
              <a:solidFill>
                <a:prstClr val="black"/>
              </a:solidFill>
              <a:effectLst>
                <a:outerShdw blurRad="38100" dist="38100" dir="2700000" algn="tl">
                  <a:srgbClr val="C0C0C0"/>
                </a:outerShdw>
              </a:effectLst>
              <a:latin typeface="Times New Roman" pitchFamily="18" charset="0"/>
              <a:cs typeface="Times New Roman" pitchFamily="18" charset="0"/>
            </a:endParaRPr>
          </a:p>
          <a:p>
            <a:pPr lvl="0" algn="just" eaLnBrk="0" fontAlgn="base" hangingPunct="0">
              <a:spcBef>
                <a:spcPct val="0"/>
              </a:spcBef>
              <a:spcAft>
                <a:spcPct val="0"/>
              </a:spcAft>
              <a:defRPr/>
            </a:pPr>
            <a:r>
              <a:rPr lang="ru-RU" altLang="ru-RU" sz="1700" dirty="0">
                <a:solidFill>
                  <a:prstClr val="black"/>
                </a:solidFill>
                <a:effectLst>
                  <a:outerShdw blurRad="38100" dist="38100" dir="2700000" algn="tl">
                    <a:srgbClr val="C0C0C0"/>
                  </a:outerShdw>
                </a:effectLst>
                <a:latin typeface="Times New Roman" pitchFamily="18" charset="0"/>
                <a:cs typeface="Times New Roman" pitchFamily="18" charset="0"/>
              </a:rPr>
              <a:t>2. </a:t>
            </a:r>
            <a:r>
              <a:rPr lang="ru-RU" altLang="ru-RU" sz="1700"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ru-RU" altLang="ru-RU" sz="1700"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То же действие, сопряженное с применением насилия или с угрозой его применения, либо принуждение этих лиц путем применения насилия или угрозы его применения к выполнению явно незаконных действий </a:t>
            </a:r>
            <a:r>
              <a:rPr lang="ru-RU" sz="17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r>
              <a:rPr lang="ru-RU" altLang="ru-RU" sz="1700"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наказываются</a:t>
            </a:r>
            <a:r>
              <a:rPr lang="ru-RU" altLang="ru-RU" sz="1700" u="sng"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ru-RU" altLang="ru-RU" sz="1700" b="1" u="sng" dirty="0" smtClean="0">
                <a:solidFill>
                  <a:prstClr val="black"/>
                </a:solidFill>
                <a:effectLst>
                  <a:outerShdw blurRad="38100" dist="38100" dir="2700000" algn="tl">
                    <a:srgbClr val="C0C0C0"/>
                  </a:outerShdw>
                </a:effectLst>
                <a:latin typeface="Times New Roman" pitchFamily="18" charset="0"/>
                <a:cs typeface="Times New Roman" pitchFamily="18" charset="0"/>
              </a:rPr>
              <a:t>ограничением свободы на срок до пяти лет или лишением свободы на тот же срок</a:t>
            </a:r>
            <a:r>
              <a:rPr lang="ru-RU" altLang="ru-RU" sz="1700" u="sng" dirty="0" smtClean="0">
                <a:solidFill>
                  <a:prstClr val="black"/>
                </a:solidFill>
                <a:effectLst>
                  <a:outerShdw blurRad="38100" dist="38100" dir="2700000" algn="tl">
                    <a:srgbClr val="C0C0C0"/>
                  </a:outerShdw>
                </a:effectLst>
                <a:latin typeface="Times New Roman" pitchFamily="18" charset="0"/>
                <a:cs typeface="Times New Roman" pitchFamily="18" charset="0"/>
              </a:rPr>
              <a:t>.</a:t>
            </a:r>
          </a:p>
        </p:txBody>
      </p:sp>
      <p:sp>
        <p:nvSpPr>
          <p:cNvPr id="3" name="Прямоугольник 2"/>
          <p:cNvSpPr/>
          <p:nvPr/>
        </p:nvSpPr>
        <p:spPr>
          <a:xfrm>
            <a:off x="4896196" y="4305993"/>
            <a:ext cx="6816438" cy="2185214"/>
          </a:xfrm>
          <a:prstGeom prst="rect">
            <a:avLst/>
          </a:prstGeom>
        </p:spPr>
        <p:txBody>
          <a:bodyPr wrap="square">
            <a:spAutoFit/>
          </a:bodyPr>
          <a:lstStyle/>
          <a:p>
            <a:pPr lvl="0" eaLnBrk="0" fontAlgn="base" hangingPunct="0">
              <a:spcBef>
                <a:spcPct val="0"/>
              </a:spcBef>
              <a:spcAft>
                <a:spcPct val="0"/>
              </a:spcAft>
              <a:defRPr/>
            </a:pPr>
            <a:r>
              <a:rPr lang="ru-RU" altLang="ru-RU" sz="16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ru-RU" altLang="ru-RU" sz="1600" b="1" dirty="0" smtClean="0">
                <a:solidFill>
                  <a:srgbClr val="7030A0"/>
                </a:solidFill>
                <a:effectLst>
                  <a:outerShdw blurRad="38100" dist="38100" dir="2700000" algn="tl">
                    <a:srgbClr val="C0C0C0"/>
                  </a:outerShdw>
                </a:effectLst>
                <a:latin typeface="Times New Roman" pitchFamily="18" charset="0"/>
                <a:cs typeface="Times New Roman" pitchFamily="18" charset="0"/>
              </a:rPr>
              <a:t>     </a:t>
            </a:r>
            <a:r>
              <a:rPr lang="ru-RU" altLang="ru-RU" sz="1700" b="1" dirty="0" smtClean="0">
                <a:solidFill>
                  <a:srgbClr val="7030A0"/>
                </a:solidFill>
                <a:effectLst>
                  <a:outerShdw blurRad="38100" dist="38100" dir="2700000" algn="tl">
                    <a:srgbClr val="C0C0C0"/>
                  </a:outerShdw>
                </a:effectLst>
                <a:latin typeface="Times New Roman" pitchFamily="18" charset="0"/>
                <a:cs typeface="Times New Roman" pitchFamily="18" charset="0"/>
              </a:rPr>
              <a:t>Статья </a:t>
            </a:r>
            <a:r>
              <a:rPr lang="ru-RU" altLang="ru-RU" sz="1700" b="1" dirty="0">
                <a:solidFill>
                  <a:srgbClr val="7030A0"/>
                </a:solidFill>
                <a:effectLst>
                  <a:outerShdw blurRad="38100" dist="38100" dir="2700000" algn="tl">
                    <a:srgbClr val="C0C0C0"/>
                  </a:outerShdw>
                </a:effectLst>
                <a:latin typeface="Times New Roman" pitchFamily="18" charset="0"/>
                <a:cs typeface="Times New Roman" pitchFamily="18" charset="0"/>
              </a:rPr>
              <a:t>364. </a:t>
            </a:r>
            <a:r>
              <a:rPr lang="ru-RU" altLang="ru-RU" sz="1700" b="1" dirty="0" smtClean="0">
                <a:solidFill>
                  <a:prstClr val="black"/>
                </a:solidFill>
                <a:effectLst>
                  <a:outerShdw blurRad="38100" dist="38100" dir="2700000" algn="tl">
                    <a:srgbClr val="C0C0C0"/>
                  </a:outerShdw>
                </a:effectLst>
                <a:latin typeface="Times New Roman" pitchFamily="18" charset="0"/>
                <a:cs typeface="Times New Roman" pitchFamily="18" charset="0"/>
              </a:rPr>
              <a:t>Насилие </a:t>
            </a:r>
            <a:r>
              <a:rPr lang="ru-RU" altLang="ru-RU" sz="1700" b="1" dirty="0">
                <a:solidFill>
                  <a:prstClr val="black"/>
                </a:solidFill>
                <a:effectLst>
                  <a:outerShdw blurRad="38100" dist="38100" dir="2700000" algn="tl">
                    <a:srgbClr val="C0C0C0"/>
                  </a:outerShdw>
                </a:effectLst>
                <a:latin typeface="Times New Roman" pitchFamily="18" charset="0"/>
                <a:cs typeface="Times New Roman" pitchFamily="18" charset="0"/>
              </a:rPr>
              <a:t>либо угроза применения </a:t>
            </a:r>
            <a:r>
              <a:rPr lang="ru-RU" altLang="ru-RU" sz="1700" b="1" dirty="0" smtClean="0">
                <a:solidFill>
                  <a:prstClr val="black"/>
                </a:solidFill>
                <a:effectLst>
                  <a:outerShdw blurRad="38100" dist="38100" dir="2700000" algn="tl">
                    <a:srgbClr val="C0C0C0"/>
                  </a:outerShdw>
                </a:effectLst>
                <a:latin typeface="Times New Roman" pitchFamily="18" charset="0"/>
                <a:cs typeface="Times New Roman" pitchFamily="18" charset="0"/>
              </a:rPr>
              <a:t>насилия</a:t>
            </a:r>
          </a:p>
          <a:p>
            <a:pPr lvl="0" algn="ctr" eaLnBrk="0" fontAlgn="base" hangingPunct="0">
              <a:spcBef>
                <a:spcPct val="0"/>
              </a:spcBef>
              <a:spcAft>
                <a:spcPct val="0"/>
              </a:spcAft>
              <a:defRPr/>
            </a:pPr>
            <a:r>
              <a:rPr lang="ru-RU" altLang="ru-RU" sz="17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ru-RU" altLang="ru-RU" sz="1700" b="1" dirty="0">
                <a:solidFill>
                  <a:prstClr val="black"/>
                </a:solidFill>
                <a:effectLst>
                  <a:outerShdw blurRad="38100" dist="38100" dir="2700000" algn="tl">
                    <a:srgbClr val="C0C0C0"/>
                  </a:outerShdw>
                </a:effectLst>
                <a:latin typeface="Times New Roman" pitchFamily="18" charset="0"/>
                <a:cs typeface="Times New Roman" pitchFamily="18" charset="0"/>
              </a:rPr>
              <a:t>в отношении сотрудника органов внутренних дел</a:t>
            </a:r>
          </a:p>
          <a:p>
            <a:pPr lvl="0" algn="just" eaLnBrk="0" fontAlgn="base" hangingPunct="0">
              <a:spcBef>
                <a:spcPct val="0"/>
              </a:spcBef>
              <a:spcAft>
                <a:spcPct val="0"/>
              </a:spcAft>
              <a:defRPr/>
            </a:pPr>
            <a:r>
              <a:rPr lang="ru-RU" altLang="ru-RU" sz="1700"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Насилие </a:t>
            </a:r>
            <a:r>
              <a:rPr lang="ru-RU" altLang="ru-RU" sz="1700"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либо угроза применения насилия в отношении сотрудника органов внутренних дел или его близких в целях воспрепятствования его законной деятельности или принуждения к изменению характера этой деятельности либо из мести за выполнение служебной деятельности </a:t>
            </a:r>
            <a:r>
              <a:rPr lang="ru-RU" sz="17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r>
              <a:rPr lang="ru-RU" altLang="ru-RU" sz="1700"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наказываются</a:t>
            </a:r>
            <a:r>
              <a:rPr lang="ru-RU" altLang="ru-RU" sz="1700" u="sng"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altLang="ru-RU" sz="1700" b="1" u="sng" dirty="0">
                <a:solidFill>
                  <a:srgbClr val="000000"/>
                </a:solidFill>
                <a:effectLst>
                  <a:outerShdw blurRad="38100" dist="38100" dir="2700000" algn="tl">
                    <a:srgbClr val="C0C0C0"/>
                  </a:outerShdw>
                </a:effectLst>
                <a:latin typeface="Times New Roman" pitchFamily="18" charset="0"/>
                <a:cs typeface="Times New Roman" pitchFamily="18" charset="0"/>
              </a:rPr>
              <a:t>арестом, или ограничением свободы на срок до пяти лет, или лишением свободы на срок до шести лет</a:t>
            </a:r>
            <a:r>
              <a:rPr lang="ru-RU" altLang="ru-RU" sz="1700" b="1" dirty="0">
                <a:solidFill>
                  <a:srgbClr val="000000"/>
                </a:solidFill>
                <a:effectLst>
                  <a:outerShdw blurRad="38100" dist="38100" dir="2700000" algn="tl">
                    <a:srgbClr val="C0C0C0"/>
                  </a:outerShdw>
                </a:effectLst>
                <a:latin typeface="Times New Roman" pitchFamily="18" charset="0"/>
                <a:cs typeface="Times New Roman" pitchFamily="18" charset="0"/>
              </a:rPr>
              <a:t>.</a:t>
            </a:r>
            <a:endParaRPr lang="en-US" sz="1700" b="1" dirty="0">
              <a:solidFill>
                <a:prstClr val="black"/>
              </a:solidFill>
              <a:latin typeface="Trebuchet MS" panose="020B0603020202020204" pitchFamily="34" charset="0"/>
            </a:endParaRPr>
          </a:p>
        </p:txBody>
      </p:sp>
      <p:pic>
        <p:nvPicPr>
          <p:cNvPr id="5" name="Рисунок 4" descr="10609015_0"/>
          <p:cNvPicPr>
            <a:picLocks noGrp="1" noChangeAspect="1"/>
          </p:cNvPicPr>
          <p:nvPr isPhoto="1"/>
        </p:nvPicPr>
        <p:blipFill>
          <a:blip r:embed="rId2" cstate="hqprint">
            <a:lum/>
            <a:extLst>
              <a:ext uri="{28A0092B-C50C-407E-A947-70E740481C1C}">
                <a14:useLocalDpi xmlns:a14="http://schemas.microsoft.com/office/drawing/2010/main" val="0"/>
              </a:ext>
            </a:extLst>
          </a:blip>
          <a:stretch>
            <a:fillRect/>
          </a:stretch>
        </p:blipFill>
        <p:spPr>
          <a:xfrm>
            <a:off x="723207" y="390698"/>
            <a:ext cx="3657600" cy="5902037"/>
          </a:xfrm>
          <a:prstGeom prst="rect">
            <a:avLst/>
          </a:prstGeom>
        </p:spPr>
      </p:pic>
    </p:spTree>
    <p:extLst>
      <p:ext uri="{BB962C8B-B14F-4D97-AF65-F5344CB8AC3E}">
        <p14:creationId xmlns:p14="http://schemas.microsoft.com/office/powerpoint/2010/main" val="2831582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1511" y="797127"/>
            <a:ext cx="10457409" cy="4493538"/>
          </a:xfrm>
          <a:prstGeom prst="rect">
            <a:avLst/>
          </a:prstGeom>
        </p:spPr>
        <p:txBody>
          <a:bodyPr wrap="square">
            <a:spAutoFit/>
          </a:bodyPr>
          <a:lstStyle/>
          <a:p>
            <a:pPr algn="ctr">
              <a:defRPr/>
            </a:pPr>
            <a:r>
              <a:rPr lang="ru-RU" altLang="ru-RU" sz="2400" b="1" kern="0" dirty="0" smtClean="0">
                <a:solidFill>
                  <a:srgbClr val="7030A0"/>
                </a:solidFill>
                <a:effectLst>
                  <a:outerShdw blurRad="38100" dist="38100" dir="2700000" algn="tl">
                    <a:srgbClr val="C0C0C0"/>
                  </a:outerShdw>
                </a:effectLst>
                <a:latin typeface="Times New Roman" pitchFamily="18" charset="0"/>
                <a:cs typeface="Times New Roman" pitchFamily="18" charset="0"/>
              </a:rPr>
              <a:t>УГОЛОВНЫЙ КОДЕКС РЕСПУБЛИКИ БЕЛАРУСЬ</a:t>
            </a:r>
          </a:p>
          <a:p>
            <a:pPr lvl="0" algn="ctr">
              <a:defRPr/>
            </a:pPr>
            <a:endParaRPr lang="ru-RU" altLang="ru-RU" sz="2400" b="1" kern="0" dirty="0" smtClean="0">
              <a:solidFill>
                <a:prstClr val="black"/>
              </a:solidFill>
              <a:effectLst>
                <a:outerShdw blurRad="38100" dist="38100" dir="2700000" algn="tl">
                  <a:srgbClr val="C0C0C0"/>
                </a:outerShdw>
              </a:effectLst>
              <a:latin typeface="Times New Roman" pitchFamily="18" charset="0"/>
              <a:cs typeface="Times New Roman" pitchFamily="18" charset="0"/>
            </a:endParaRPr>
          </a:p>
          <a:p>
            <a:pPr lvl="0">
              <a:defRPr/>
            </a:pPr>
            <a:r>
              <a:rPr lang="ru-RU" altLang="ru-RU" sz="2000" b="1" kern="0"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Статья 369-3. </a:t>
            </a:r>
            <a:r>
              <a:rPr lang="ru-RU" altLang="ru-RU" sz="2000" b="1" kern="0" dirty="0" smtClean="0">
                <a:solidFill>
                  <a:prstClr val="black"/>
                </a:solidFill>
                <a:effectLst>
                  <a:outerShdw blurRad="38100" dist="38100" dir="2700000" algn="tl">
                    <a:srgbClr val="C0C0C0"/>
                  </a:outerShdw>
                </a:effectLst>
                <a:latin typeface="Times New Roman" pitchFamily="18" charset="0"/>
                <a:cs typeface="Times New Roman" pitchFamily="18" charset="0"/>
              </a:rPr>
              <a:t>Нарушение </a:t>
            </a:r>
            <a:r>
              <a:rPr lang="ru-RU" altLang="ru-RU" sz="2000" b="1" kern="0" dirty="0">
                <a:solidFill>
                  <a:prstClr val="black"/>
                </a:solidFill>
                <a:effectLst>
                  <a:outerShdw blurRad="38100" dist="38100" dir="2700000" algn="tl">
                    <a:srgbClr val="C0C0C0"/>
                  </a:outerShdw>
                </a:effectLst>
                <a:latin typeface="Times New Roman" pitchFamily="18" charset="0"/>
                <a:cs typeface="Times New Roman" pitchFamily="18" charset="0"/>
              </a:rPr>
              <a:t>порядка организации или проведения </a:t>
            </a:r>
            <a:r>
              <a:rPr lang="ru-RU" altLang="ru-RU" sz="2000" b="1" kern="0" dirty="0" smtClean="0">
                <a:solidFill>
                  <a:prstClr val="black"/>
                </a:solidFill>
                <a:effectLst>
                  <a:outerShdw blurRad="38100" dist="38100" dir="2700000" algn="tl">
                    <a:srgbClr val="C0C0C0"/>
                  </a:outerShdw>
                </a:effectLst>
                <a:latin typeface="Times New Roman" pitchFamily="18" charset="0"/>
                <a:cs typeface="Times New Roman" pitchFamily="18" charset="0"/>
              </a:rPr>
              <a:t>массовых </a:t>
            </a:r>
            <a:r>
              <a:rPr lang="ru-RU" altLang="ru-RU" sz="2000" b="1" kern="0" dirty="0">
                <a:solidFill>
                  <a:prstClr val="black"/>
                </a:solidFill>
                <a:effectLst>
                  <a:outerShdw blurRad="38100" dist="38100" dir="2700000" algn="tl">
                    <a:srgbClr val="C0C0C0"/>
                  </a:outerShdw>
                </a:effectLst>
                <a:latin typeface="Times New Roman" pitchFamily="18" charset="0"/>
                <a:cs typeface="Times New Roman" pitchFamily="18" charset="0"/>
              </a:rPr>
              <a:t>мероприятий</a:t>
            </a:r>
            <a:endParaRPr lang="ru-RU" altLang="ru-RU" sz="2000" kern="0" dirty="0">
              <a:solidFill>
                <a:prstClr val="black"/>
              </a:solidFill>
              <a:latin typeface="Times New Roman" pitchFamily="18" charset="0"/>
              <a:cs typeface="Times New Roman" pitchFamily="18" charset="0"/>
            </a:endParaRPr>
          </a:p>
          <a:p>
            <a:pPr lvl="0" algn="just">
              <a:defRPr/>
            </a:pPr>
            <a:r>
              <a:rPr lang="ru-RU" altLang="ru-RU" kern="0" dirty="0">
                <a:solidFill>
                  <a:prstClr val="black"/>
                </a:solidFill>
                <a:effectLst>
                  <a:outerShdw blurRad="38100" dist="38100" dir="2700000" algn="tl">
                    <a:srgbClr val="C0C0C0"/>
                  </a:outerShdw>
                </a:effectLst>
                <a:latin typeface="Times New Roman" pitchFamily="18" charset="0"/>
                <a:cs typeface="Times New Roman" pitchFamily="18" charset="0"/>
              </a:rPr>
              <a:t>        </a:t>
            </a:r>
            <a:endParaRPr lang="ru-RU" altLang="ru-RU" kern="0" dirty="0" smtClean="0">
              <a:solidFill>
                <a:prstClr val="black"/>
              </a:solidFill>
              <a:effectLst>
                <a:outerShdw blurRad="38100" dist="38100" dir="2700000" algn="tl">
                  <a:srgbClr val="C0C0C0"/>
                </a:outerShdw>
              </a:effectLst>
              <a:latin typeface="Times New Roman" pitchFamily="18" charset="0"/>
              <a:cs typeface="Times New Roman" pitchFamily="18" charset="0"/>
            </a:endParaRPr>
          </a:p>
          <a:p>
            <a:pPr lvl="0" algn="just">
              <a:defRPr/>
            </a:pPr>
            <a:r>
              <a:rPr lang="ru-RU" altLang="ru-RU" kern="0" dirty="0">
                <a:solidFill>
                  <a:prstClr val="black"/>
                </a:solidFill>
                <a:effectLst>
                  <a:outerShdw blurRad="38100" dist="38100" dir="2700000" algn="tl">
                    <a:srgbClr val="C0C0C0"/>
                  </a:outerShdw>
                </a:effectLst>
                <a:latin typeface="Times New Roman" pitchFamily="18" charset="0"/>
                <a:cs typeface="Times New Roman" pitchFamily="18" charset="0"/>
              </a:rPr>
              <a:t>	</a:t>
            </a:r>
            <a:r>
              <a:rPr lang="ru-RU" altLang="ru-RU" kern="0"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ru-RU" altLang="ru-RU" sz="2000" kern="0" dirty="0">
                <a:solidFill>
                  <a:prstClr val="black"/>
                </a:solidFill>
                <a:effectLst>
                  <a:outerShdw blurRad="38100" dist="38100" dir="2700000" algn="tl">
                    <a:srgbClr val="C0C0C0"/>
                  </a:outerShdw>
                </a:effectLst>
                <a:latin typeface="Times New Roman" pitchFamily="18" charset="0"/>
                <a:cs typeface="Times New Roman" pitchFamily="18" charset="0"/>
              </a:rPr>
              <a:t>Публичные призывы к организации или проведению собрания, митинга, уличного шествия, демонстрации или пикетирования с нарушением установленного </a:t>
            </a:r>
            <a:r>
              <a:rPr lang="ru-RU" altLang="ru-RU" sz="2000" kern="0" dirty="0">
                <a:solidFill>
                  <a:srgbClr val="0000FF"/>
                </a:solidFill>
                <a:effectLst>
                  <a:outerShdw blurRad="38100" dist="38100" dir="2700000" algn="tl">
                    <a:srgbClr val="C0C0C0"/>
                  </a:outerShdw>
                </a:effectLst>
                <a:latin typeface="Times New Roman" pitchFamily="18" charset="0"/>
                <a:cs typeface="Times New Roman" pitchFamily="18" charset="0"/>
                <a:hlinkClick r:id="rId2"/>
              </a:rPr>
              <a:t>порядка</a:t>
            </a:r>
            <a:r>
              <a:rPr lang="ru-RU" altLang="ru-RU" sz="2000" kern="0" dirty="0">
                <a:solidFill>
                  <a:prstClr val="black"/>
                </a:solidFill>
                <a:effectLst>
                  <a:outerShdw blurRad="38100" dist="38100" dir="2700000" algn="tl">
                    <a:srgbClr val="C0C0C0"/>
                  </a:outerShdw>
                </a:effectLst>
                <a:latin typeface="Times New Roman" pitchFamily="18" charset="0"/>
                <a:cs typeface="Times New Roman" pitchFamily="18" charset="0"/>
              </a:rPr>
              <a:t> их организации или проведения, либо вовлечение лиц в участие в таких массовых мероприятиях путем насилия, угрозы применения насилия, обмана или выплаты вознаграждения, либо иная организация или проведение таких массовых мероприятий, если их проведение повлекло по неосторожности гибель людей, причинение тяжкого телесного повреждения одному или нескольким лицам или причинение ущерба в крупном размере при отсутствии признаков преступлений, предусмотренных </a:t>
            </a:r>
            <a:r>
              <a:rPr lang="ru-RU" altLang="ru-RU" sz="2000" kern="0" dirty="0">
                <a:solidFill>
                  <a:srgbClr val="0000FF"/>
                </a:solidFill>
                <a:effectLst>
                  <a:outerShdw blurRad="38100" dist="38100" dir="2700000" algn="tl">
                    <a:srgbClr val="C0C0C0"/>
                  </a:outerShdw>
                </a:effectLst>
                <a:latin typeface="Times New Roman" pitchFamily="18" charset="0"/>
                <a:cs typeface="Times New Roman" pitchFamily="18" charset="0"/>
                <a:hlinkClick r:id="rId3"/>
              </a:rPr>
              <a:t>статьями 293</a:t>
            </a:r>
            <a:r>
              <a:rPr lang="ru-RU" altLang="ru-RU" sz="2000" kern="0" dirty="0">
                <a:solidFill>
                  <a:prstClr val="black"/>
                </a:solidFill>
                <a:effectLst>
                  <a:outerShdw blurRad="38100" dist="38100" dir="2700000" algn="tl">
                    <a:srgbClr val="C0C0C0"/>
                  </a:outerShdw>
                </a:effectLst>
                <a:latin typeface="Times New Roman" pitchFamily="18" charset="0"/>
                <a:cs typeface="Times New Roman" pitchFamily="18" charset="0"/>
              </a:rPr>
              <a:t> и </a:t>
            </a:r>
            <a:r>
              <a:rPr lang="ru-RU" altLang="ru-RU" sz="2000" kern="0" dirty="0">
                <a:solidFill>
                  <a:srgbClr val="0000FF"/>
                </a:solidFill>
                <a:effectLst>
                  <a:outerShdw blurRad="38100" dist="38100" dir="2700000" algn="tl">
                    <a:srgbClr val="C0C0C0"/>
                  </a:outerShdw>
                </a:effectLst>
                <a:latin typeface="Times New Roman" pitchFamily="18" charset="0"/>
                <a:cs typeface="Times New Roman" pitchFamily="18" charset="0"/>
                <a:hlinkClick r:id="rId4"/>
              </a:rPr>
              <a:t>342</a:t>
            </a:r>
            <a:r>
              <a:rPr lang="ru-RU" altLang="ru-RU" sz="2000" kern="0" dirty="0">
                <a:solidFill>
                  <a:prstClr val="black"/>
                </a:solidFill>
                <a:effectLst>
                  <a:outerShdw blurRad="38100" dist="38100" dir="2700000" algn="tl">
                    <a:srgbClr val="C0C0C0"/>
                  </a:outerShdw>
                </a:effectLst>
                <a:latin typeface="Times New Roman" pitchFamily="18" charset="0"/>
                <a:cs typeface="Times New Roman" pitchFamily="18" charset="0"/>
              </a:rPr>
              <a:t> настоящего Кодекса, </a:t>
            </a:r>
            <a:r>
              <a:rPr lang="ru-RU"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r>
              <a:rPr lang="ru-RU" altLang="ru-RU" sz="2000" kern="0" dirty="0" smtClean="0">
                <a:solidFill>
                  <a:prstClr val="black"/>
                </a:solidFill>
                <a:effectLst>
                  <a:outerShdw blurRad="38100" dist="38100" dir="2700000" algn="tl">
                    <a:srgbClr val="C0C0C0"/>
                  </a:outerShdw>
                </a:effectLst>
                <a:latin typeface="Times New Roman" pitchFamily="18" charset="0"/>
                <a:cs typeface="Times New Roman" pitchFamily="18" charset="0"/>
              </a:rPr>
              <a:t> наказываются</a:t>
            </a:r>
            <a:r>
              <a:rPr lang="ru-RU" altLang="ru-RU" sz="2000" b="1" u="sng" kern="0"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ru-RU" altLang="ru-RU" sz="2000" b="1" u="sng" kern="0" dirty="0">
                <a:solidFill>
                  <a:prstClr val="black"/>
                </a:solidFill>
                <a:effectLst>
                  <a:outerShdw blurRad="38100" dist="38100" dir="2700000" algn="tl">
                    <a:srgbClr val="C0C0C0"/>
                  </a:outerShdw>
                </a:effectLst>
                <a:latin typeface="Times New Roman" pitchFamily="18" charset="0"/>
                <a:cs typeface="Times New Roman" pitchFamily="18" charset="0"/>
              </a:rPr>
              <a:t>арестом</a:t>
            </a:r>
            <a:r>
              <a:rPr lang="ru-RU" altLang="ru-RU" sz="2000" b="1" kern="0" dirty="0">
                <a:solidFill>
                  <a:prstClr val="black"/>
                </a:solidFill>
                <a:effectLst>
                  <a:outerShdw blurRad="38100" dist="38100" dir="2700000" algn="tl">
                    <a:srgbClr val="C0C0C0"/>
                  </a:outerShdw>
                </a:effectLst>
                <a:latin typeface="Times New Roman" pitchFamily="18" charset="0"/>
                <a:cs typeface="Times New Roman" pitchFamily="18" charset="0"/>
              </a:rPr>
              <a:t>, или </a:t>
            </a:r>
            <a:r>
              <a:rPr lang="ru-RU" altLang="ru-RU" sz="2000" b="1" u="sng" kern="0" dirty="0">
                <a:solidFill>
                  <a:prstClr val="black"/>
                </a:solidFill>
                <a:effectLst>
                  <a:outerShdw blurRad="38100" dist="38100" dir="2700000" algn="tl">
                    <a:srgbClr val="C0C0C0"/>
                  </a:outerShdw>
                </a:effectLst>
                <a:latin typeface="Times New Roman" pitchFamily="18" charset="0"/>
                <a:cs typeface="Times New Roman" pitchFamily="18" charset="0"/>
              </a:rPr>
              <a:t>ограничением свободы на срок до трех лет, или лишением свободы на тот же срок</a:t>
            </a:r>
            <a:endParaRPr lang="ru-RU" sz="2000" kern="0" dirty="0">
              <a:solidFill>
                <a:sysClr val="windowText" lastClr="000000"/>
              </a:solidFill>
              <a:latin typeface="Trebuchet MS" panose="020B0603020202020204" pitchFamily="34" charset="0"/>
            </a:endParaRPr>
          </a:p>
        </p:txBody>
      </p:sp>
    </p:spTree>
    <p:extLst>
      <p:ext uri="{BB962C8B-B14F-4D97-AF65-F5344CB8AC3E}">
        <p14:creationId xmlns:p14="http://schemas.microsoft.com/office/powerpoint/2010/main" val="3907566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17734" y="463130"/>
            <a:ext cx="6096000" cy="2554545"/>
          </a:xfrm>
          <a:prstGeom prst="rect">
            <a:avLst/>
          </a:prstGeom>
        </p:spPr>
        <p:txBody>
          <a:bodyPr>
            <a:spAutoFit/>
          </a:bodyPr>
          <a:lstStyle/>
          <a:p>
            <a:pPr lvl="0" algn="just" eaLnBrk="0" fontAlgn="base" hangingPunct="0">
              <a:spcBef>
                <a:spcPct val="0"/>
              </a:spcBef>
              <a:spcAft>
                <a:spcPct val="0"/>
              </a:spcAft>
              <a:defRPr/>
            </a:pPr>
            <a:r>
              <a:rPr lang="ru-RU" sz="1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Сетевое пространство, интернет – относительно новая, но уже и неотъемлемая часть нашей жизни. Дела об экстремистских высказываниях в интернете вызывают большой резонанс, их примеры часто используются для критики власти. </a:t>
            </a:r>
          </a:p>
          <a:p>
            <a:pPr lvl="0" algn="just" eaLnBrk="0" fontAlgn="base" hangingPunct="0">
              <a:spcBef>
                <a:spcPct val="0"/>
              </a:spcBef>
              <a:spcAft>
                <a:spcPct val="0"/>
              </a:spcAft>
              <a:defRPr/>
            </a:pPr>
            <a:r>
              <a:rPr lang="ru-RU" sz="1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 другой стороны, все же необходимо осознавать публичность любого высказывания в интернете и более ответственно подходить к нему.</a:t>
            </a:r>
            <a:r>
              <a:rPr lang="ru-RU" sz="1600" b="1" i="1" dirty="0">
                <a:solidFill>
                  <a:srgbClr val="7030A0"/>
                </a:solidFill>
                <a:latin typeface="ProximaNova-Regular"/>
              </a:rPr>
              <a:t>  </a:t>
            </a:r>
            <a:r>
              <a:rPr lang="ru-RU" sz="1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 одной стороны, есть право на свободу слова, выражения мнения (ст. 33 Конституции Республики Беларусь). </a:t>
            </a:r>
            <a:r>
              <a:rPr lang="ru-RU" sz="1600" b="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Но существуют ситуации, в которых выражение мнения переходит грань закона.</a:t>
            </a:r>
          </a:p>
        </p:txBody>
      </p:sp>
      <p:pic>
        <p:nvPicPr>
          <p:cNvPr id="3"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391" y="171450"/>
            <a:ext cx="5042731"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298391" y="3200400"/>
            <a:ext cx="11430867" cy="3539430"/>
          </a:xfrm>
          <a:prstGeom prst="rect">
            <a:avLst/>
          </a:prstGeom>
        </p:spPr>
        <p:txBody>
          <a:bodyPr wrap="square">
            <a:spAutoFit/>
          </a:bodyPr>
          <a:lstStyle/>
          <a:p>
            <a:pPr lvl="0" algn="ctr">
              <a:defRPr/>
            </a:pPr>
            <a:r>
              <a:rPr kumimoji="0" lang="ru-RU" altLang="en-US" sz="1600" b="1" i="0" u="none" strike="noStrike" kern="0" cap="none" spc="0" normalizeH="0" baseline="0" noProof="0" dirty="0" smtClean="0">
                <a:ln>
                  <a:noFill/>
                </a:ln>
                <a:solidFill>
                  <a:srgbClr val="7030A0"/>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 </a:t>
            </a:r>
            <a:r>
              <a:rPr lang="ru-RU" altLang="en-US" sz="1600" b="1" kern="0" dirty="0" smtClean="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УГОЛОВНЫЙ КОДЕКС РЕСПУБЛИКИ БЕЛАРУСЬ</a:t>
            </a:r>
            <a:endParaRPr kumimoji="0" lang="ru-RU" altLang="en-US" sz="1600" b="1" i="0" u="none" strike="noStrike" kern="0" cap="none" spc="0" normalizeH="0" baseline="0" noProof="0" dirty="0" smtClean="0">
              <a:ln>
                <a:noFill/>
              </a:ln>
              <a:solidFill>
                <a:srgbClr val="7030A0"/>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endParaRPr>
          </a:p>
          <a:p>
            <a:pPr algn="just">
              <a:defRPr/>
            </a:pPr>
            <a:r>
              <a:rPr kumimoji="0" lang="ru-RU" altLang="en-US" sz="1600" b="1" i="0" u="none" strike="noStrike" kern="0" cap="none" spc="0" normalizeH="0" baseline="0" noProof="0" dirty="0" smtClean="0">
                <a:ln>
                  <a:noFill/>
                </a:ln>
                <a:solidFill>
                  <a:srgbClr val="7030A0"/>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	Статья 130.</a:t>
            </a:r>
            <a:r>
              <a:rPr lang="ru-RU" sz="1600" b="1" dirty="0" smtClean="0"/>
              <a:t> </a:t>
            </a:r>
            <a:r>
              <a:rPr lang="ru-RU" sz="1600" b="1" dirty="0">
                <a:latin typeface="Times New Roman" panose="02020603050405020304" pitchFamily="18" charset="0"/>
                <a:cs typeface="Times New Roman" panose="02020603050405020304" pitchFamily="18" charset="0"/>
              </a:rPr>
              <a:t>Разжигание расовой, национальной, религиозной либо иной социальной вражды или розни, реабилитация нацизма</a:t>
            </a:r>
          </a:p>
          <a:p>
            <a:pPr algn="just"/>
            <a:r>
              <a:rPr kumimoji="0" lang="ru-RU" altLang="en-US" sz="1400" b="1" i="0" u="none" strike="noStrike" kern="0" cap="none" spc="0" normalizeH="0" baseline="0" noProof="0" dirty="0" smtClean="0">
                <a:ln>
                  <a:noFill/>
                </a:ln>
                <a:solidFill>
                  <a:srgbClr val="7030A0"/>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    	</a:t>
            </a:r>
            <a:r>
              <a:rPr lang="ru-RU"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Умышленные </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действия, направленные на возбуждение расовой, национальной, религиозной либо иной социальной вражды или розни по признаку расовой, национальной, религиозной, языковой или иной социальной принадлежности, а равно умышленные действия по реабилитации нацизма </a:t>
            </a:r>
            <a:r>
              <a:rPr lang="ru-RU"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наказываются </a:t>
            </a:r>
            <a:r>
              <a:rPr lang="ru-RU" sz="1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штрафом, или арестом, или ограничением свободы на срок до пяти лет, или лишением свободы на тот же срок</a:t>
            </a:r>
            <a:r>
              <a:rPr lang="ru-RU" sz="16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r>
              <a:rPr lang="ru-RU" altLang="en-US" sz="1600" b="1" kern="0" dirty="0" smtClean="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Статья 188.</a:t>
            </a:r>
            <a:r>
              <a:rPr lang="ru-RU" sz="1600" b="1" dirty="0" smtClean="0"/>
              <a:t> </a:t>
            </a:r>
            <a:r>
              <a:rPr lang="ru-RU" sz="1600" b="1" dirty="0" smtClean="0">
                <a:latin typeface="Times New Roman" panose="02020603050405020304" pitchFamily="18" charset="0"/>
                <a:cs typeface="Times New Roman" panose="02020603050405020304" pitchFamily="18" charset="0"/>
              </a:rPr>
              <a:t>Клевета</a:t>
            </a:r>
            <a:endParaRPr lang="ru-RU" sz="1600" b="1" dirty="0">
              <a:latin typeface="Times New Roman" panose="02020603050405020304" pitchFamily="18" charset="0"/>
              <a:cs typeface="Times New Roman" panose="02020603050405020304" pitchFamily="18" charset="0"/>
            </a:endParaRPr>
          </a:p>
          <a:p>
            <a:pPr algn="just"/>
            <a:r>
              <a:rPr lang="ru-RU" sz="1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Распространение </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заведомо ложных, порочащих другое лицо сведений (клевета) в публичном выступлении, либо в печатном или публично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демонстрирующемся</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произведении, либо в средствах массовой информации, либо в информации, размещенной в глобальной компьютерной сети Интернет, иной сети электросвязи общего пользования или выделенной сети электросвязи, либо клевета, содержащая обвинение в совершении тяжкого или особо тяжкого преступления, </a:t>
            </a:r>
            <a:r>
              <a:rPr lang="ru-RU"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наказываются </a:t>
            </a:r>
            <a:r>
              <a:rPr lang="ru-RU" sz="1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штрафом, или исправительными работами на срок до двух лет, или арестом, или ограничением свободы на срок до трех лет</a:t>
            </a:r>
            <a:r>
              <a:rPr lang="ru-RU" sz="16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u-RU" sz="1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9123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156365" y="307571"/>
            <a:ext cx="7797337" cy="4929447"/>
          </a:xfrm>
        </p:spPr>
        <p:txBody>
          <a:bodyPr>
            <a:normAutofit fontScale="90000"/>
          </a:bodyPr>
          <a:lstStyle/>
          <a:p>
            <a:pPr lvl="0" algn="l"/>
            <a:r>
              <a:rPr lang="ru-RU" altLang="en-US" sz="2000" b="1" kern="0" dirty="0" smtClean="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ru-RU" altLang="en-US" sz="2200" b="1" kern="0" dirty="0" smtClean="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УГОЛОВНЫЙ КОДЕКС РЕСПУБЛИКИ БЕЛАРУСЬ</a:t>
            </a:r>
            <a:r>
              <a:rPr lang="ru-RU" altLang="en-US" sz="2000" b="1" kern="0" dirty="0" smtClean="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r>
            <a:br>
              <a:rPr lang="ru-RU" altLang="en-US" sz="2000" b="1" kern="0" dirty="0" smtClean="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ru-RU" altLang="en-US" sz="2000" b="1" kern="0" dirty="0" smtClean="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r>
            <a:br>
              <a:rPr lang="ru-RU" altLang="en-US" sz="2000" b="1" kern="0" dirty="0" smtClean="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ru-RU" altLang="en-US" sz="2000" b="1" kern="0" dirty="0" smtClean="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r>
            <a:br>
              <a:rPr lang="ru-RU" altLang="en-US" sz="2000" b="1" kern="0" dirty="0" smtClean="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ru-RU" altLang="en-US" sz="2000" b="1" kern="0" dirty="0" smtClean="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ru-RU" altLang="en-US" sz="2200" b="1" kern="0" dirty="0" smtClean="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Статья 189.</a:t>
            </a:r>
            <a:r>
              <a:rPr lang="ru-RU" sz="2200" b="1" dirty="0" smtClean="0"/>
              <a:t>   </a:t>
            </a:r>
            <a:r>
              <a:rPr lang="ru-RU" sz="2200" b="1" dirty="0" smtClean="0">
                <a:latin typeface="Times New Roman" panose="02020603050405020304" pitchFamily="18" charset="0"/>
                <a:cs typeface="Times New Roman" panose="02020603050405020304" pitchFamily="18" charset="0"/>
              </a:rPr>
              <a:t>Оскорбление</a:t>
            </a:r>
            <a:br>
              <a:rPr lang="ru-RU" sz="2200" b="1" dirty="0" smtClean="0">
                <a:latin typeface="Times New Roman" panose="02020603050405020304" pitchFamily="18" charset="0"/>
                <a:cs typeface="Times New Roman" panose="02020603050405020304" pitchFamily="18" charset="0"/>
              </a:rPr>
            </a:br>
            <a:r>
              <a:rPr lang="ru-RU" sz="2200" b="1" dirty="0" smtClean="0">
                <a:latin typeface="Times New Roman" panose="02020603050405020304" pitchFamily="18" charset="0"/>
                <a:cs typeface="Times New Roman" panose="02020603050405020304" pitchFamily="18" charset="0"/>
              </a:rPr>
              <a:t/>
            </a:r>
            <a:br>
              <a:rPr lang="ru-RU" sz="2200" b="1" dirty="0" smtClean="0">
                <a:latin typeface="Times New Roman" panose="02020603050405020304" pitchFamily="18" charset="0"/>
                <a:cs typeface="Times New Roman" panose="02020603050405020304" pitchFamily="18" charset="0"/>
              </a:rPr>
            </a:br>
            <a:r>
              <a:rPr lang="ru-RU" sz="2200" b="1" dirty="0" smtClean="0">
                <a:latin typeface="Times New Roman" panose="02020603050405020304" pitchFamily="18" charset="0"/>
                <a:cs typeface="Times New Roman" panose="02020603050405020304" pitchFamily="18" charset="0"/>
              </a:rPr>
              <a:t/>
            </a:r>
            <a:br>
              <a:rPr lang="ru-RU" sz="2200" b="1" dirty="0" smtClean="0">
                <a:latin typeface="Times New Roman" panose="02020603050405020304" pitchFamily="18" charset="0"/>
                <a:cs typeface="Times New Roman" panose="02020603050405020304" pitchFamily="18" charset="0"/>
              </a:rPr>
            </a:br>
            <a:r>
              <a:rPr lang="ru-RU" sz="2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Умышленное    унижение   чести   и   достоинства   личности,  выраженное   в   неприличной  форме  (оскорбление),    в   публичном  выступлении,  либо  в  печатном  или  публично </a:t>
            </a:r>
            <a:r>
              <a:rPr lang="ru-RU" sz="2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демонстрирующемся</a:t>
            </a:r>
            <a:r>
              <a:rPr lang="ru-RU" sz="2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произведении,   либо   в    средствах   массовой  информации,  либо  в информации,   распространенной  в  глобальной  компьютерной   сети     Интернет,     иной      сети      электросвязи       общего      пользования      или  выделенной  сети  электросвязи, –  наказывается</a:t>
            </a:r>
            <a:r>
              <a:rPr lang="ru-RU"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2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штрафом, </a:t>
            </a:r>
            <a:r>
              <a:rPr lang="ru-RU"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или </a:t>
            </a:r>
            <a:r>
              <a:rPr lang="ru-RU" sz="22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исправительными   работами  на  срок  до  двух  лет, или арестом, или  ограничением  свободы  на  срок  до  трех  лет.</a:t>
            </a:r>
            <a:br>
              <a:rPr lang="ru-RU" sz="22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sz="2200" u="sng" dirty="0"/>
          </a:p>
        </p:txBody>
      </p:sp>
      <p:pic>
        <p:nvPicPr>
          <p:cNvPr id="3" name="Рисунок 2" descr="10609015_0"/>
          <p:cNvPicPr>
            <a:picLocks noGrp="1" noChangeAspect="1"/>
          </p:cNvPicPr>
          <p:nvPr isPhoto="1"/>
        </p:nvPicPr>
        <p:blipFill>
          <a:blip r:embed="rId2" cstate="hqprint">
            <a:lum/>
            <a:extLst>
              <a:ext uri="{28A0092B-C50C-407E-A947-70E740481C1C}">
                <a14:useLocalDpi xmlns:a14="http://schemas.microsoft.com/office/drawing/2010/main" val="0"/>
              </a:ext>
            </a:extLst>
          </a:blip>
          <a:stretch>
            <a:fillRect/>
          </a:stretch>
        </p:blipFill>
        <p:spPr>
          <a:xfrm>
            <a:off x="382385" y="390698"/>
            <a:ext cx="3391593" cy="5902037"/>
          </a:xfrm>
          <a:prstGeom prst="rect">
            <a:avLst/>
          </a:prstGeom>
        </p:spPr>
      </p:pic>
    </p:spTree>
    <p:extLst>
      <p:ext uri="{BB962C8B-B14F-4D97-AF65-F5344CB8AC3E}">
        <p14:creationId xmlns:p14="http://schemas.microsoft.com/office/powerpoint/2010/main" val="1261823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59678" y="226243"/>
            <a:ext cx="10205353" cy="6155531"/>
          </a:xfrm>
          <a:prstGeom prst="rect">
            <a:avLst/>
          </a:prstGeom>
        </p:spPr>
        <p:txBody>
          <a:bodyPr wrap="square">
            <a:spAutoFit/>
          </a:bodyPr>
          <a:lstStyle/>
          <a:p>
            <a:pPr algn="ctr" eaLnBrk="0" fontAlgn="base" hangingPunct="0">
              <a:spcBef>
                <a:spcPct val="0"/>
              </a:spcBef>
              <a:spcAft>
                <a:spcPct val="0"/>
              </a:spcAft>
              <a:defRPr/>
            </a:pPr>
            <a:r>
              <a:rPr lang="ru-RU" sz="2800" u="sng" kern="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Помните, что оскорбление и клевета в отношении Президента расцениваются как преступление </a:t>
            </a:r>
          </a:p>
          <a:p>
            <a:pPr lvl="0" algn="ctr" eaLnBrk="0" fontAlgn="base" hangingPunct="0">
              <a:spcBef>
                <a:spcPct val="0"/>
              </a:spcBef>
              <a:spcAft>
                <a:spcPct val="0"/>
              </a:spcAft>
              <a:defRPr/>
            </a:pPr>
            <a:endParaRPr kumimoji="0" lang="ru-RU" sz="1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defRPr/>
            </a:pPr>
            <a:endParaRPr lang="ru-RU" kern="0" dirty="0">
              <a:solidFill>
                <a:srgbClr val="000000"/>
              </a:solidFill>
              <a:latin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defRPr/>
            </a:pPr>
            <a:endParaRPr kumimoji="0" lang="ru-RU" sz="1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defRPr/>
            </a:pPr>
            <a:r>
              <a:rPr kumimoji="0" lang="ru-RU" sz="1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lang="ru-RU" b="1" kern="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УГОЛОВНЫЙ КОДЕКС РЕСПУБЛИКИ БЕЛАРУСЬ</a:t>
            </a:r>
            <a:endParaRPr kumimoji="0" lang="ru-RU" b="1" i="0" u="none" strike="noStrike" kern="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ru-RU" sz="1400"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endParaRPr kumimoji="0" lang="ru-RU" sz="14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a:p>
            <a:r>
              <a:rPr lang="ru-RU" b="1" dirty="0" smtClean="0">
                <a:solidFill>
                  <a:srgbClr val="7030A0"/>
                </a:solidFill>
                <a:latin typeface="Times New Roman" panose="02020603050405020304" pitchFamily="18" charset="0"/>
                <a:cs typeface="Times New Roman" panose="02020603050405020304" pitchFamily="18" charset="0"/>
              </a:rPr>
              <a:t>	Статья</a:t>
            </a:r>
            <a:r>
              <a:rPr lang="ru-RU" b="1" dirty="0">
                <a:solidFill>
                  <a:srgbClr val="7030A0"/>
                </a:solidFill>
                <a:latin typeface="Times New Roman" panose="02020603050405020304" pitchFamily="18" charset="0"/>
                <a:cs typeface="Times New Roman" panose="02020603050405020304" pitchFamily="18" charset="0"/>
              </a:rPr>
              <a:t> 367. </a:t>
            </a:r>
            <a:r>
              <a:rPr lang="ru-RU" b="1" dirty="0">
                <a:latin typeface="Times New Roman" panose="02020603050405020304" pitchFamily="18" charset="0"/>
                <a:cs typeface="Times New Roman" panose="02020603050405020304" pitchFamily="18" charset="0"/>
              </a:rPr>
              <a:t>Клевета в отношении Президента Республики Беларусь</a:t>
            </a:r>
          </a:p>
          <a:p>
            <a:pPr algn="just"/>
            <a:r>
              <a:rPr lang="ru-RU" dirty="0">
                <a:latin typeface="Times New Roman" panose="02020603050405020304" pitchFamily="18" charset="0"/>
                <a:cs typeface="Times New Roman" panose="02020603050405020304" pitchFamily="18" charset="0"/>
              </a:rPr>
              <a:t>1. Клевета в отношении Президента Республики Беларусь, содержащаяся в публичном выступлении, либо в печатном или публично </a:t>
            </a:r>
            <a:r>
              <a:rPr lang="ru-RU" dirty="0" err="1">
                <a:latin typeface="Times New Roman" panose="02020603050405020304" pitchFamily="18" charset="0"/>
                <a:cs typeface="Times New Roman" panose="02020603050405020304" pitchFamily="18" charset="0"/>
              </a:rPr>
              <a:t>демонстрирующемся</a:t>
            </a:r>
            <a:r>
              <a:rPr lang="ru-RU" dirty="0">
                <a:latin typeface="Times New Roman" panose="02020603050405020304" pitchFamily="18" charset="0"/>
                <a:cs typeface="Times New Roman" panose="02020603050405020304" pitchFamily="18" charset="0"/>
              </a:rPr>
              <a:t> произведении, либо в средствах массовой информации, либо в информации, размещенной в глобальной компьютерной сети Интернет, –</a:t>
            </a:r>
          </a:p>
          <a:p>
            <a:pPr algn="just"/>
            <a:r>
              <a:rPr lang="ru-RU" dirty="0">
                <a:latin typeface="Times New Roman" panose="02020603050405020304" pitchFamily="18" charset="0"/>
                <a:cs typeface="Times New Roman" panose="02020603050405020304" pitchFamily="18" charset="0"/>
              </a:rPr>
              <a:t>наказывается </a:t>
            </a:r>
            <a:r>
              <a:rPr lang="ru-RU" b="1" u="sng" dirty="0">
                <a:latin typeface="Times New Roman" panose="02020603050405020304" pitchFamily="18" charset="0"/>
                <a:cs typeface="Times New Roman" panose="02020603050405020304" pitchFamily="18" charset="0"/>
              </a:rPr>
              <a:t>штрафом, или исправительными работами на срок до двух лет, или ограничением свободы на срок до четырех лет, или лишением свободы на тот же срок.</a:t>
            </a:r>
          </a:p>
          <a:p>
            <a:pPr marL="0" marR="0" lvl="0" indent="0" algn="just" defTabSz="914400" eaLnBrk="0" fontAlgn="base" latinLnBrk="0" hangingPunct="0">
              <a:lnSpc>
                <a:spcPct val="100000"/>
              </a:lnSpc>
              <a:spcBef>
                <a:spcPct val="0"/>
              </a:spcBef>
              <a:spcAft>
                <a:spcPct val="0"/>
              </a:spcAft>
              <a:buClrTx/>
              <a:buSzTx/>
              <a:buFontTx/>
              <a:buNone/>
              <a:tabLst/>
              <a:defRPr/>
            </a:pPr>
            <a:endParaRPr kumimoji="0" lang="ru-RU" b="1" i="0" u="sng" strike="noStrike" kern="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a:p>
            <a:pPr marL="0" marR="0" lvl="0" indent="0" algn="just" defTabSz="914400" eaLnBrk="0" fontAlgn="base" latinLnBrk="0" hangingPunct="0">
              <a:lnSpc>
                <a:spcPct val="100000"/>
              </a:lnSpc>
              <a:spcBef>
                <a:spcPct val="0"/>
              </a:spcBef>
              <a:spcAft>
                <a:spcPct val="0"/>
              </a:spcAft>
              <a:buClrTx/>
              <a:buSzTx/>
              <a:buFontTx/>
              <a:buNone/>
              <a:tabLst/>
              <a:defRPr/>
            </a:pPr>
            <a:endParaRPr kumimoji="0" lang="ru-RU" b="1" i="0" u="sng" strike="noStrike" kern="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a:p>
            <a:r>
              <a:rPr lang="ru-RU" b="1" dirty="0" smtClean="0">
                <a:solidFill>
                  <a:srgbClr val="7030A0"/>
                </a:solidFill>
                <a:latin typeface="Times New Roman" panose="02020603050405020304" pitchFamily="18" charset="0"/>
                <a:cs typeface="Times New Roman" panose="02020603050405020304" pitchFamily="18" charset="0"/>
              </a:rPr>
              <a:t>	Статья</a:t>
            </a:r>
            <a:r>
              <a:rPr lang="ru-RU" b="1" dirty="0">
                <a:solidFill>
                  <a:srgbClr val="7030A0"/>
                </a:solidFill>
                <a:latin typeface="Times New Roman" panose="02020603050405020304" pitchFamily="18" charset="0"/>
                <a:cs typeface="Times New Roman" panose="02020603050405020304" pitchFamily="18" charset="0"/>
              </a:rPr>
              <a:t> </a:t>
            </a:r>
            <a:r>
              <a:rPr lang="ru-RU" b="1" dirty="0" smtClean="0">
                <a:solidFill>
                  <a:srgbClr val="7030A0"/>
                </a:solidFill>
                <a:latin typeface="Times New Roman" panose="02020603050405020304" pitchFamily="18" charset="0"/>
                <a:cs typeface="Times New Roman" panose="02020603050405020304" pitchFamily="18" charset="0"/>
              </a:rPr>
              <a:t>368.</a:t>
            </a:r>
            <a:r>
              <a:rPr lang="ru-RU" sz="1400" b="1" dirty="0">
                <a:solidFill>
                  <a:srgbClr val="7030A0"/>
                </a:solidFill>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Оскорбление </a:t>
            </a:r>
            <a:r>
              <a:rPr lang="ru-RU" b="1" dirty="0">
                <a:latin typeface="Times New Roman" panose="02020603050405020304" pitchFamily="18" charset="0"/>
                <a:cs typeface="Times New Roman" panose="02020603050405020304" pitchFamily="18" charset="0"/>
              </a:rPr>
              <a:t>Президента Республики Беларусь</a:t>
            </a:r>
          </a:p>
          <a:p>
            <a:pPr algn="just"/>
            <a:r>
              <a:rPr lang="ru-RU" dirty="0">
                <a:latin typeface="Times New Roman" panose="02020603050405020304" pitchFamily="18" charset="0"/>
                <a:cs typeface="Times New Roman" panose="02020603050405020304" pitchFamily="18" charset="0"/>
              </a:rPr>
              <a:t>1. Публичное оскорбление Президента Республики Беларусь </a:t>
            </a:r>
            <a:r>
              <a:rPr lang="ru-RU" dirty="0" smtClean="0">
                <a:latin typeface="Times New Roman" panose="02020603050405020304" pitchFamily="18" charset="0"/>
                <a:cs typeface="Times New Roman" panose="02020603050405020304" pitchFamily="18" charset="0"/>
              </a:rPr>
              <a:t>– наказывается </a:t>
            </a:r>
            <a:r>
              <a:rPr lang="ru-RU" b="1" u="sng" dirty="0">
                <a:latin typeface="Times New Roman" panose="02020603050405020304" pitchFamily="18" charset="0"/>
                <a:cs typeface="Times New Roman" panose="02020603050405020304" pitchFamily="18" charset="0"/>
              </a:rPr>
              <a:t>штрафом, или исправительными работами на срок до двух лет, или арестом, или ограничением свободы на срок до двух лет, или лишением свободы на тот же срок.</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ru-RU" sz="1800"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ru-RU" sz="1800" b="0" i="0" u="none" strike="noStrike" kern="0" cap="none" spc="0" normalizeH="0" baseline="0" noProof="0" dirty="0" smtClean="0">
                <a:ln>
                  <a:noFill/>
                </a:ln>
                <a:solidFill>
                  <a:prstClr val="black"/>
                </a:solidFill>
                <a:effectLst/>
                <a:uLnTx/>
                <a:uFillTx/>
                <a:latin typeface="Trebuchet MS" panose="020B0603020202020204" pitchFamily="34" charset="0"/>
              </a:rPr>
              <a:t/>
            </a:r>
            <a:br>
              <a:rPr kumimoji="0" lang="ru-RU" sz="1800" b="0" i="0" u="none" strike="noStrike" kern="0" cap="none" spc="0" normalizeH="0" baseline="0" noProof="0" dirty="0" smtClean="0">
                <a:ln>
                  <a:noFill/>
                </a:ln>
                <a:solidFill>
                  <a:prstClr val="black"/>
                </a:solidFill>
                <a:effectLst/>
                <a:uLnTx/>
                <a:uFillTx/>
                <a:latin typeface="Trebuchet MS" panose="020B0603020202020204" pitchFamily="34" charset="0"/>
              </a:rPr>
            </a:b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274930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8641" y="668973"/>
            <a:ext cx="11193282" cy="1855893"/>
          </a:xfrm>
          <a:prstGeom prst="rect">
            <a:avLst/>
          </a:prstGeom>
        </p:spPr>
        <p:txBody>
          <a:bodyPr wrap="square">
            <a:spAutoFit/>
          </a:bodyPr>
          <a:lstStyle/>
          <a:p>
            <a:pPr lvl="0" indent="450215" algn="just" eaLnBrk="0" fontAlgn="base" hangingPunct="0">
              <a:lnSpc>
                <a:spcPct val="107000"/>
              </a:lnSpc>
              <a:spcBef>
                <a:spcPct val="0"/>
              </a:spcBef>
              <a:defRPr/>
            </a:pPr>
            <a:r>
              <a:rPr lang="ru-RU" b="1" u="sng" dirty="0">
                <a:solidFill>
                  <a:srgbClr val="7030A0"/>
                </a:solidFill>
                <a:effectLst>
                  <a:outerShdw blurRad="38100" dist="38100" dir="2700000" algn="tl">
                    <a:srgbClr val="000000">
                      <a:alpha val="43137"/>
                    </a:srgbClr>
                  </a:outerShdw>
                </a:effectLst>
                <a:latin typeface="Times New Roman"/>
                <a:ea typeface="Calibri"/>
                <a:cs typeface="Times New Roman"/>
              </a:rPr>
              <a:t>Происходящие в последнее время в стране несанкционированные митинги, уличные шествия свидетельствуют о вовлечении взрослыми, в том числе родителями, несовершеннолетних детей в указанные массовые мероприятия. Не единичны факты, когда в сопровождении родителей в таких мероприятиях принимают участие малолетние, в том числе дошкольного возраста.</a:t>
            </a:r>
            <a:r>
              <a:rPr lang="en-US" b="1" u="sng" dirty="0">
                <a:solidFill>
                  <a:srgbClr val="7030A0"/>
                </a:solidFill>
                <a:effectLst>
                  <a:outerShdw blurRad="38100" dist="38100" dir="2700000" algn="tl">
                    <a:srgbClr val="000000">
                      <a:alpha val="43137"/>
                    </a:srgbClr>
                  </a:outerShdw>
                </a:effectLst>
                <a:latin typeface="Times New Roman"/>
                <a:ea typeface="Calibri"/>
                <a:cs typeface="Times New Roman"/>
              </a:rPr>
              <a:t> </a:t>
            </a:r>
            <a:endParaRPr lang="ru-RU" b="1" u="sng" dirty="0">
              <a:solidFill>
                <a:srgbClr val="7030A0"/>
              </a:solidFill>
              <a:effectLst>
                <a:outerShdw blurRad="38100" dist="38100" dir="2700000" algn="tl">
                  <a:srgbClr val="000000">
                    <a:alpha val="43137"/>
                  </a:srgbClr>
                </a:outerShdw>
              </a:effectLst>
              <a:latin typeface="Times New Roman"/>
              <a:ea typeface="Calibri"/>
              <a:cs typeface="Times New Roman"/>
            </a:endParaRPr>
          </a:p>
          <a:p>
            <a:pPr lvl="0" indent="450215" algn="just" eaLnBrk="0" fontAlgn="base" hangingPunct="0">
              <a:lnSpc>
                <a:spcPct val="107000"/>
              </a:lnSpc>
              <a:spcBef>
                <a:spcPct val="0"/>
              </a:spcBef>
              <a:defRPr/>
            </a:pPr>
            <a:r>
              <a:rPr lang="ru-RU" b="1" u="sng" dirty="0">
                <a:solidFill>
                  <a:srgbClr val="7030A0"/>
                </a:solidFill>
                <a:effectLst>
                  <a:outerShdw blurRad="38100" dist="38100" dir="2700000" algn="tl">
                    <a:srgbClr val="000000">
                      <a:alpha val="43137"/>
                    </a:srgbClr>
                  </a:outerShdw>
                </a:effectLst>
                <a:latin typeface="Times New Roman"/>
                <a:ea typeface="Calibri"/>
                <a:cs typeface="Times New Roman"/>
              </a:rPr>
              <a:t>Привлекая несовершеннолетних к участию в несанкционированных массовых мероприятиях, взрослые совершают умышленное деяние, сознательно подвергая детей опасности.</a:t>
            </a:r>
            <a:endParaRPr lang="ru-RU" b="1" u="sng" dirty="0">
              <a:solidFill>
                <a:srgbClr val="7030A0"/>
              </a:solidFill>
              <a:effectLst>
                <a:outerShdw blurRad="38100" dist="38100" dir="2700000" algn="tl">
                  <a:srgbClr val="000000">
                    <a:alpha val="43137"/>
                  </a:srgbClr>
                </a:outerShdw>
              </a:effectLst>
              <a:ea typeface="Calibri"/>
              <a:cs typeface="Times New Roman"/>
            </a:endParaRPr>
          </a:p>
        </p:txBody>
      </p:sp>
      <p:sp>
        <p:nvSpPr>
          <p:cNvPr id="4" name="Прямоугольник 3"/>
          <p:cNvSpPr/>
          <p:nvPr/>
        </p:nvSpPr>
        <p:spPr>
          <a:xfrm>
            <a:off x="350378" y="2975956"/>
            <a:ext cx="11270815" cy="3436710"/>
          </a:xfrm>
          <a:prstGeom prst="rect">
            <a:avLst/>
          </a:prstGeom>
        </p:spPr>
        <p:txBody>
          <a:bodyPr wrap="square">
            <a:spAutoFit/>
          </a:bodyPr>
          <a:lstStyle/>
          <a:p>
            <a:pPr marL="0" marR="0" lvl="0" indent="0" algn="ctr" defTabSz="914400" eaLnBrk="0" fontAlgn="base" latinLnBrk="0" hangingPunct="0">
              <a:lnSpc>
                <a:spcPct val="100000"/>
              </a:lnSpc>
              <a:spcBef>
                <a:spcPts val="1200"/>
              </a:spcBef>
              <a:spcAft>
                <a:spcPts val="0"/>
              </a:spcAft>
              <a:buClrTx/>
              <a:buSzTx/>
              <a:buFontTx/>
              <a:buNone/>
              <a:tabLst/>
              <a:defRPr/>
            </a:pPr>
            <a:r>
              <a:rPr kumimoji="0" lang="ru-RU" sz="1600" b="1" i="0" u="none" strike="noStrike" kern="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ea typeface="Calibri"/>
                <a:cs typeface="Times New Roman" panose="02020603050405020304" pitchFamily="18" charset="0"/>
              </a:rPr>
              <a:t>КОДЕКС РЕСПУБЛИКИ БЕЛАРУСЬ  ”ОБ АДМИНИСТРАТИВНЫХ ПРАВОНАРУШЕНИЯХ“</a:t>
            </a:r>
          </a:p>
          <a:p>
            <a:pPr lvl="0" eaLnBrk="0" fontAlgn="base" hangingPunct="0">
              <a:spcBef>
                <a:spcPts val="1200"/>
              </a:spcBef>
              <a:defRPr/>
            </a:pPr>
            <a:r>
              <a:rPr lang="ru-RU" sz="1600" b="1" kern="0" dirty="0" smtClean="0">
                <a:solidFill>
                  <a:srgbClr val="7030A0"/>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       </a:t>
            </a:r>
            <a:r>
              <a:rPr lang="ru-RU" b="1" kern="0" dirty="0" smtClean="0">
                <a:solidFill>
                  <a:srgbClr val="7030A0"/>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Статья 9.4. </a:t>
            </a:r>
            <a:r>
              <a:rPr lang="ru-RU" b="1" kern="0"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Невыполнение </a:t>
            </a:r>
            <a:r>
              <a:rPr kumimoji="0" lang="ru-RU" b="1"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libri"/>
                <a:cs typeface="Times New Roman" panose="02020603050405020304" pitchFamily="18" charset="0"/>
              </a:rPr>
              <a:t>обязанностей по воспитанию детей</a:t>
            </a:r>
          </a:p>
          <a:p>
            <a:pPr lvl="0" indent="342900" algn="just" eaLnBrk="0" fontAlgn="base" hangingPunct="0">
              <a:lnSpc>
                <a:spcPct val="107000"/>
              </a:lnSpc>
              <a:spcBef>
                <a:spcPct val="0"/>
              </a:spcBef>
              <a:defRPr/>
            </a:pPr>
            <a:r>
              <a:rPr kumimoji="0" lang="ru-RU"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libri"/>
                <a:cs typeface="Times New Roman" panose="02020603050405020304" pitchFamily="18" charset="0"/>
              </a:rPr>
              <a:t>1</a:t>
            </a:r>
            <a:r>
              <a:rPr kumimoji="0" lang="ru-RU"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libri"/>
                <a:cs typeface="Times New Roman" panose="02020603050405020304" pitchFamily="18" charset="0"/>
              </a:rPr>
              <a:t>. Невыполнение родителями или лицами, их заменяющими, обязанностей по воспитанию детей, повлекшее совершение несовершеннолетним деяния, содержащего признаки административного правонарушения либо преступления, но не достигшим ко времени совершения такого деяния возраста, с которого наступает административная или уголовная ответственность за совершенное деяние, </a:t>
            </a:r>
            <a:r>
              <a:rPr lang="ru-RU"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r>
              <a:rPr lang="ru-RU" kern="0" dirty="0">
                <a:solidFill>
                  <a:prstClr val="black"/>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i="0"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libri"/>
                <a:cs typeface="Times New Roman" panose="02020603050405020304" pitchFamily="18" charset="0"/>
              </a:rPr>
              <a:t>влечет</a:t>
            </a:r>
            <a:r>
              <a:rPr kumimoji="0" lang="ru-RU" b="1" i="0"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libri"/>
                <a:cs typeface="Times New Roman" panose="02020603050405020304" pitchFamily="18" charset="0"/>
              </a:rPr>
              <a:t> </a:t>
            </a:r>
            <a:r>
              <a:rPr kumimoji="0" lang="ru-RU" b="1"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libri"/>
                <a:cs typeface="Times New Roman" panose="02020603050405020304" pitchFamily="18" charset="0"/>
              </a:rPr>
              <a:t>предупреждение </a:t>
            </a:r>
            <a:r>
              <a:rPr kumimoji="0" lang="ru-RU" b="1" i="0"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libri"/>
                <a:cs typeface="Times New Roman" panose="02020603050405020304" pitchFamily="18" charset="0"/>
              </a:rPr>
              <a:t>или</a:t>
            </a:r>
            <a:r>
              <a:rPr kumimoji="0" lang="ru-RU" b="1"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libri"/>
                <a:cs typeface="Times New Roman" panose="02020603050405020304" pitchFamily="18" charset="0"/>
              </a:rPr>
              <a:t> наложение штрафа в размере до десяти </a:t>
            </a:r>
            <a:r>
              <a:rPr kumimoji="0" lang="ru-RU" b="1" i="0" u="sng"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libri"/>
                <a:cs typeface="Times New Roman" panose="02020603050405020304" pitchFamily="18" charset="0"/>
              </a:rPr>
              <a:t>базовых величин.</a:t>
            </a:r>
            <a:endParaRPr kumimoji="0" lang="ru-RU" b="1"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libri"/>
              <a:cs typeface="Times New Roman" panose="02020603050405020304" pitchFamily="18" charset="0"/>
            </a:endParaRPr>
          </a:p>
          <a:p>
            <a:pPr marL="0" marR="0" lvl="0" indent="342900" algn="just" defTabSz="914400" eaLnBrk="0" fontAlgn="base" latinLnBrk="0" hangingPunct="0">
              <a:lnSpc>
                <a:spcPct val="107000"/>
              </a:lnSpc>
              <a:spcBef>
                <a:spcPct val="0"/>
              </a:spcBef>
              <a:spcAft>
                <a:spcPts val="0"/>
              </a:spcAft>
              <a:buClrTx/>
              <a:buSzTx/>
              <a:buFontTx/>
              <a:buNone/>
              <a:tabLst/>
              <a:defRPr/>
            </a:pPr>
            <a:endParaRPr kumimoji="0" lang="ru-RU"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libri"/>
              <a:cs typeface="Times New Roman" panose="02020603050405020304" pitchFamily="18" charset="0"/>
            </a:endParaRPr>
          </a:p>
          <a:p>
            <a:pPr lvl="0" indent="342900" algn="just" eaLnBrk="0" fontAlgn="base" hangingPunct="0">
              <a:lnSpc>
                <a:spcPct val="107000"/>
              </a:lnSpc>
              <a:spcBef>
                <a:spcPct val="0"/>
              </a:spcBef>
              <a:defRPr/>
            </a:pPr>
            <a:r>
              <a:rPr kumimoji="0" lang="ru-RU"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libri"/>
                <a:cs typeface="Times New Roman" panose="02020603050405020304" pitchFamily="18" charset="0"/>
              </a:rPr>
              <a:t>2</a:t>
            </a:r>
            <a:r>
              <a:rPr kumimoji="0" lang="ru-RU"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libri"/>
                <a:cs typeface="Times New Roman" panose="02020603050405020304" pitchFamily="18" charset="0"/>
              </a:rPr>
              <a:t>. То же деяние, совершенное повторно в течение одного года после наложения административного взыскания за такое же нарушение, </a:t>
            </a:r>
            <a:r>
              <a:rPr lang="ru-RU"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r>
              <a:rPr lang="ru-RU" kern="0" dirty="0">
                <a:solidFill>
                  <a:prstClr val="black"/>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i="0"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libri"/>
                <a:cs typeface="Times New Roman" panose="02020603050405020304" pitchFamily="18" charset="0"/>
              </a:rPr>
              <a:t>влечет</a:t>
            </a:r>
            <a:r>
              <a:rPr kumimoji="0" lang="ru-RU" b="1" i="0"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libri"/>
                <a:cs typeface="Times New Roman" panose="02020603050405020304" pitchFamily="18" charset="0"/>
              </a:rPr>
              <a:t> </a:t>
            </a:r>
            <a:r>
              <a:rPr kumimoji="0" lang="ru-RU" b="1"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libri"/>
                <a:cs typeface="Times New Roman" panose="02020603050405020304" pitchFamily="18" charset="0"/>
              </a:rPr>
              <a:t>наложение штрафа в размере от десяти до двадцати базовых </a:t>
            </a:r>
            <a:r>
              <a:rPr kumimoji="0" lang="ru-RU" b="1" i="0" u="sng"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libri"/>
                <a:cs typeface="Times New Roman" panose="02020603050405020304" pitchFamily="18" charset="0"/>
              </a:rPr>
              <a:t>величин</a:t>
            </a:r>
            <a:r>
              <a:rPr kumimoji="0" lang="ru-RU" b="1"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libri"/>
                <a:cs typeface="Times New Roman" panose="02020603050405020304" pitchFamily="18" charset="0"/>
              </a:rPr>
              <a:t>.</a:t>
            </a:r>
            <a:endParaRPr kumimoji="0" lang="en-US"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310083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a:spLocks noGrp="1"/>
          </p:cNvSpPr>
          <p:nvPr>
            <p:ph idx="1"/>
          </p:nvPr>
        </p:nvSpPr>
        <p:spPr>
          <a:xfrm>
            <a:off x="675118" y="911225"/>
            <a:ext cx="10981346" cy="4351338"/>
          </a:xfrm>
        </p:spPr>
        <p:txBody>
          <a:bodyPr>
            <a:normAutofit fontScale="92500" lnSpcReduction="10000"/>
          </a:bodyPr>
          <a:lstStyle/>
          <a:p>
            <a:pPr marL="0" indent="0" algn="ctr">
              <a:buNone/>
              <a:defRPr/>
            </a:pPr>
            <a:r>
              <a:rPr lang="ru-RU"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ЗАКОН РЕСПУБЛИКИ БЕЛАРУСЬ </a:t>
            </a:r>
          </a:p>
          <a:p>
            <a:pPr marL="0" indent="0" algn="ctr">
              <a:buNone/>
              <a:defRPr/>
            </a:pPr>
            <a:r>
              <a:rPr lang="ru-RU"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 МАССОВЫХ МЕРОПРИЯТИЯХ В РЕСПУБЛИКЕ БЕЛАРУСЬ“</a:t>
            </a:r>
            <a:r>
              <a:rPr lang="ru-RU" b="1" u="sng" dirty="0">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lgn="ctr">
              <a:buNone/>
              <a:defRPr/>
            </a:pPr>
            <a:r>
              <a:rPr lang="ru-RU"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a:t>
            </a:r>
            <a:r>
              <a:rPr lang="ru-RU" sz="24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30 декабря 1997 г. N 114-З (в </a:t>
            </a:r>
            <a:r>
              <a:rPr lang="ru-RU"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ред. </a:t>
            </a:r>
            <a:r>
              <a:rPr lang="ru-RU"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17.07.2018). </a:t>
            </a:r>
            <a:endParaRPr lang="ru-RU" sz="24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defRPr/>
            </a:pPr>
            <a:endParaRPr lang="ru-RU"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defRPr/>
            </a:pPr>
            <a:r>
              <a:rPr lang="ru-RU"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Определяет порядок организации и проведения в Республике Беларусь собраний, митингов, уличных шествий, демонстраций, пикетирования и иных массовых мероприятий. 	</a:t>
            </a:r>
          </a:p>
          <a:p>
            <a:pPr marL="0" indent="0" algn="just">
              <a:buNone/>
              <a:defRPr/>
            </a:pPr>
            <a:r>
              <a:rPr lang="ru-RU"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u-RU"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defRPr/>
            </a:pPr>
            <a:r>
              <a:rPr lang="ru-RU"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Н</a:t>
            </a:r>
            <a:r>
              <a:rPr lang="ru-RU"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аправлен </a:t>
            </a:r>
            <a:r>
              <a:rPr lang="ru-RU"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создание условий для реализации конституционных прав и свобод граждан, обеспечения общественной безопасности и порядка при проведении этих мероприятий.</a:t>
            </a:r>
            <a:r>
              <a:rPr lang="ru-RU" dirty="0">
                <a:solidFill>
                  <a:srgbClr val="2222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3344001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38502" y="311086"/>
            <a:ext cx="7323513" cy="6099747"/>
          </a:xfrm>
          <a:prstGeom prst="rect">
            <a:avLst/>
          </a:prstGeom>
        </p:spPr>
        <p:txBody>
          <a:bodyPr wrap="square">
            <a:spAutoFit/>
          </a:bodyPr>
          <a:lstStyle/>
          <a:p>
            <a:pPr lvl="0" algn="ctr" eaLnBrk="0" fontAlgn="base" hangingPunct="0">
              <a:lnSpc>
                <a:spcPct val="107000"/>
              </a:lnSpc>
              <a:spcBef>
                <a:spcPct val="0"/>
              </a:spcBef>
              <a:spcAft>
                <a:spcPct val="0"/>
              </a:spcAft>
            </a:pPr>
            <a:r>
              <a:rPr lang="ru-RU" altLang="en-US" b="1" dirty="0" smtClean="0">
                <a:solidFill>
                  <a:srgbClr val="7030A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ГРАЖДАНСКИЙ КОДЕКС РЕСПУБЛИКИ БЕЛАРУСЬ</a:t>
            </a:r>
          </a:p>
          <a:p>
            <a:pPr lvl="0" algn="just" eaLnBrk="0" fontAlgn="base" hangingPunct="0">
              <a:lnSpc>
                <a:spcPct val="107000"/>
              </a:lnSpc>
              <a:spcBef>
                <a:spcPct val="0"/>
              </a:spcBef>
              <a:spcAft>
                <a:spcPct val="0"/>
              </a:spcAft>
            </a:pPr>
            <a:endParaRPr lang="ru-RU" altLang="en-US" dirty="0">
              <a:solidFill>
                <a:srgbClr val="111111"/>
              </a:solidFill>
              <a:effectLst>
                <a:outerShdw blurRad="38100" dist="38100" dir="2700000" algn="tl">
                  <a:srgbClr val="C0C0C0"/>
                </a:outerShdw>
              </a:effectLst>
              <a:latin typeface="Times New Roman" panose="02020603050405020304" pitchFamily="18" charset="0"/>
              <a:ea typeface="Calibri" panose="020F0502020204030204" pitchFamily="34" charset="0"/>
              <a:cs typeface="Times New Roman" panose="02020603050405020304" pitchFamily="18" charset="0"/>
            </a:endParaRPr>
          </a:p>
          <a:p>
            <a:pPr lvl="0" algn="just" eaLnBrk="0" fontAlgn="base" hangingPunct="0">
              <a:lnSpc>
                <a:spcPct val="107000"/>
              </a:lnSpc>
              <a:spcBef>
                <a:spcPct val="0"/>
              </a:spcBef>
              <a:spcAft>
                <a:spcPct val="0"/>
              </a:spcAft>
            </a:pPr>
            <a:endParaRPr lang="ru-RU" altLang="en-US" dirty="0" smtClean="0">
              <a:solidFill>
                <a:srgbClr val="111111"/>
              </a:solidFill>
              <a:effectLst>
                <a:outerShdw blurRad="38100" dist="38100" dir="2700000" algn="tl">
                  <a:srgbClr val="C0C0C0"/>
                </a:outerShdw>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ru-RU" altLang="en-US" sz="2000" b="1" dirty="0" smtClean="0">
                <a:solidFill>
                  <a:srgbClr val="7030A0"/>
                </a:solidFill>
                <a:effectLst>
                  <a:outerShdw blurRad="38100" dist="38100" dir="2700000" algn="tl">
                    <a:srgbClr val="C0C0C0"/>
                  </a:outerShdw>
                </a:effectLst>
                <a:latin typeface="Times New Roman" panose="02020603050405020304" pitchFamily="18" charset="0"/>
                <a:ea typeface="Calibri" panose="020F0502020204030204" pitchFamily="34" charset="0"/>
                <a:cs typeface="Times New Roman" panose="02020603050405020304" pitchFamily="18" charset="0"/>
              </a:rPr>
              <a:t>Статья 942. </a:t>
            </a:r>
            <a:r>
              <a:rPr lang="ru-RU"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Ответственность </a:t>
            </a:r>
            <a:r>
              <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 вред, причиненный несовершеннолетним в возрасте до четырнадцати лет</a:t>
            </a:r>
            <a:endPar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just"/>
            <a:r>
              <a:rPr lang="ru-RU"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За вред, причиненный несовершеннолетним, не достигшим четырнадцати лет (малолетним), отвечают его родители, усыновители или опекун, если не докажут, что вред возник не по их вине</a:t>
            </a:r>
            <a:r>
              <a:rPr lang="ru-RU"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u-RU" altLang="en-US" sz="2000" dirty="0">
              <a:solidFill>
                <a:srgbClr val="11111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lvl="0" algn="just" eaLnBrk="0" fontAlgn="base" hangingPunct="0">
              <a:lnSpc>
                <a:spcPct val="107000"/>
              </a:lnSpc>
              <a:spcBef>
                <a:spcPct val="0"/>
              </a:spcBef>
              <a:spcAft>
                <a:spcPct val="0"/>
              </a:spcAft>
            </a:pPr>
            <a:r>
              <a:rPr lang="ru-RU" altLang="en-US" sz="2000" dirty="0" smtClean="0">
                <a:solidFill>
                  <a:srgbClr val="11111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Обязанность родителей по возмещению вреда </a:t>
            </a:r>
            <a:r>
              <a:rPr lang="ru-RU" altLang="en-US" sz="2000" b="1" dirty="0" smtClean="0">
                <a:solidFill>
                  <a:srgbClr val="11111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не прекращается </a:t>
            </a:r>
            <a:r>
              <a:rPr lang="ru-RU" altLang="en-US" sz="2000" dirty="0" smtClean="0">
                <a:solidFill>
                  <a:srgbClr val="11111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с достижением малолетним совершеннолетия или получения им имущества, достаточного для возмещения вреда.</a:t>
            </a:r>
            <a:endParaRPr lang="ru-RU" altLang="en-US" sz="2000" dirty="0">
              <a:solidFill>
                <a:srgbClr val="AD0101"/>
              </a:solidFill>
              <a:effectLst>
                <a:outerShdw blurRad="38100" dist="38100" dir="2700000" algn="tl">
                  <a:srgbClr val="C0C0C0"/>
                </a:outerShdw>
              </a:effectLst>
              <a:latin typeface="Times New Roman" panose="02020603050405020304" pitchFamily="18" charset="0"/>
              <a:ea typeface="Calibri" panose="020F0502020204030204" pitchFamily="34" charset="0"/>
              <a:cs typeface="Times New Roman" panose="02020603050405020304" pitchFamily="18" charset="0"/>
            </a:endParaRPr>
          </a:p>
          <a:p>
            <a:pPr lvl="0" algn="just" eaLnBrk="0" fontAlgn="base" hangingPunct="0">
              <a:lnSpc>
                <a:spcPct val="107000"/>
              </a:lnSpc>
              <a:spcBef>
                <a:spcPct val="0"/>
              </a:spcBef>
              <a:spcAft>
                <a:spcPct val="0"/>
              </a:spcAft>
            </a:pPr>
            <a:r>
              <a:rPr lang="ru-RU" altLang="en-US" sz="20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altLang="en-US" sz="2000"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Если </a:t>
            </a:r>
            <a:r>
              <a:rPr lang="ru-RU" altLang="en-US" sz="20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вина подростков будет доказана, им грозит предупреждение или наложение </a:t>
            </a:r>
            <a:r>
              <a:rPr lang="ru-RU" altLang="en-US" sz="2000" b="1" u="sng"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штрафа в размере до тридцати базовых величин</a:t>
            </a:r>
            <a:r>
              <a:rPr lang="ru-RU" altLang="en-US" sz="2000" u="sng"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t>
            </a:r>
            <a:r>
              <a:rPr lang="ru-RU" altLang="en-US" sz="20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С ними обязательно будут проводить индивидуальную профилактическую работу по месту учебы или работы, в комиссиях по делам несовершеннолетних</a:t>
            </a:r>
            <a:r>
              <a:rPr lang="ru-RU" altLang="en-US" sz="2000" dirty="0">
                <a:solidFill>
                  <a:srgbClr val="000000"/>
                </a:solidFill>
                <a:effectLst>
                  <a:outerShdw blurRad="38100" dist="38100" dir="2700000" algn="tl">
                    <a:srgbClr val="C0C0C0"/>
                  </a:outerShdw>
                </a:effectLst>
                <a:latin typeface="Times New Roman" panose="02020603050405020304" pitchFamily="18" charset="0"/>
                <a:ea typeface="Calibri" panose="020F0502020204030204" pitchFamily="34" charset="0"/>
                <a:cs typeface="Times New Roman" panose="02020603050405020304" pitchFamily="18" charset="0"/>
              </a:rPr>
              <a:t>.</a:t>
            </a:r>
            <a:endParaRPr lang="ru-RU" altLang="en-US" sz="2000" dirty="0">
              <a:solidFill>
                <a:prstClr val="black"/>
              </a:solidFill>
              <a:effectLst>
                <a:outerShdw blurRad="38100" dist="38100" dir="2700000" algn="tl">
                  <a:srgbClr val="C0C0C0"/>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950" y="432263"/>
            <a:ext cx="3765665" cy="5835534"/>
          </a:xfrm>
          <a:prstGeom prst="rect">
            <a:avLst/>
          </a:prstGeom>
        </p:spPr>
      </p:pic>
    </p:spTree>
    <p:extLst>
      <p:ext uri="{BB962C8B-B14F-4D97-AF65-F5344CB8AC3E}">
        <p14:creationId xmlns:p14="http://schemas.microsoft.com/office/powerpoint/2010/main" val="753464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5" y="103188"/>
            <a:ext cx="5095875" cy="324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13" descr="http://obruchevskiymedia.ru/upload/iblock/982/982170c7965e540008b8262441b522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3446463"/>
            <a:ext cx="5095875"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5569010" y="445641"/>
            <a:ext cx="6096000" cy="5878532"/>
          </a:xfrm>
          <a:prstGeom prst="rect">
            <a:avLst/>
          </a:prstGeom>
        </p:spPr>
        <p:txBody>
          <a:bodyPr>
            <a:spAutoFit/>
          </a:bodyPr>
          <a:lstStyle/>
          <a:p>
            <a:pPr lvl="0" algn="just" eaLnBrk="0" fontAlgn="base" hangingPunct="0">
              <a:spcBef>
                <a:spcPct val="0"/>
              </a:spcBef>
              <a:spcAft>
                <a:spcPct val="0"/>
              </a:spcAft>
              <a:defRPr/>
            </a:pPr>
            <a:r>
              <a:rPr lang="ru-RU" altLang="ru-RU" sz="3200" b="1" i="1" u="sng" dirty="0">
                <a:solidFill>
                  <a:srgbClr val="7030A0"/>
                </a:solidFill>
                <a:effectLst>
                  <a:outerShdw blurRad="38100" dist="38100" dir="2700000" algn="tl">
                    <a:srgbClr val="C0C0C0"/>
                  </a:outerShdw>
                </a:effectLst>
                <a:latin typeface="Times New Roman" pitchFamily="18" charset="0"/>
                <a:cs typeface="Times New Roman" pitchFamily="18" charset="0"/>
              </a:rPr>
              <a:t>Массовое мероприятие</a:t>
            </a:r>
            <a:r>
              <a:rPr lang="ru-RU" altLang="ru-RU" sz="3200" i="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ru-RU" altLang="ru-RU" sz="2400" dirty="0">
                <a:solidFill>
                  <a:prstClr val="black"/>
                </a:solidFill>
                <a:effectLst>
                  <a:outerShdw blurRad="38100" dist="38100" dir="2700000" algn="tl">
                    <a:srgbClr val="C0C0C0"/>
                  </a:outerShdw>
                </a:effectLst>
                <a:latin typeface="Times New Roman" pitchFamily="18" charset="0"/>
                <a:cs typeface="Times New Roman" pitchFamily="18" charset="0"/>
              </a:rPr>
              <a:t>- собрание, митинг, уличное шествие, демонстрация, пикетирование и иное массовое мероприятие.</a:t>
            </a:r>
          </a:p>
          <a:p>
            <a:pPr lvl="0" algn="just" eaLnBrk="0" fontAlgn="base" hangingPunct="0">
              <a:spcBef>
                <a:spcPct val="0"/>
              </a:spcBef>
              <a:spcAft>
                <a:spcPct val="0"/>
              </a:spcAft>
              <a:defRPr/>
            </a:pPr>
            <a:endParaRPr lang="ru-RU" altLang="ru-RU" sz="2400" dirty="0">
              <a:solidFill>
                <a:prstClr val="black"/>
              </a:solidFill>
              <a:effectLst>
                <a:outerShdw blurRad="38100" dist="38100" dir="2700000" algn="tl">
                  <a:srgbClr val="C0C0C0"/>
                </a:outerShdw>
              </a:effectLst>
              <a:latin typeface="Times New Roman" pitchFamily="18" charset="0"/>
              <a:cs typeface="Times New Roman" pitchFamily="18" charset="0"/>
            </a:endParaRPr>
          </a:p>
          <a:p>
            <a:pPr lvl="0" algn="just" eaLnBrk="0" fontAlgn="base" hangingPunct="0">
              <a:spcBef>
                <a:spcPct val="0"/>
              </a:spcBef>
              <a:spcAft>
                <a:spcPct val="0"/>
              </a:spcAft>
              <a:defRPr/>
            </a:pPr>
            <a:endParaRPr lang="ru-RU" altLang="ru-RU" sz="2400" b="1" i="1" u="sng" dirty="0">
              <a:solidFill>
                <a:srgbClr val="4A6300"/>
              </a:solidFill>
              <a:effectLst>
                <a:outerShdw blurRad="38100" dist="38100" dir="2700000" algn="tl">
                  <a:srgbClr val="C0C0C0"/>
                </a:outerShdw>
              </a:effectLst>
              <a:latin typeface="Times New Roman" pitchFamily="18" charset="0"/>
              <a:cs typeface="Times New Roman" pitchFamily="18" charset="0"/>
            </a:endParaRPr>
          </a:p>
          <a:p>
            <a:pPr lvl="0" algn="just" eaLnBrk="0" fontAlgn="base" hangingPunct="0">
              <a:spcBef>
                <a:spcPct val="0"/>
              </a:spcBef>
              <a:spcAft>
                <a:spcPct val="0"/>
              </a:spcAft>
              <a:defRPr/>
            </a:pPr>
            <a:endParaRPr lang="ru-RU" altLang="ru-RU" sz="2400" b="1" i="1" u="sng" dirty="0">
              <a:solidFill>
                <a:srgbClr val="4A6300"/>
              </a:solidFill>
              <a:effectLst>
                <a:outerShdw blurRad="38100" dist="38100" dir="2700000" algn="tl">
                  <a:srgbClr val="C0C0C0"/>
                </a:outerShdw>
              </a:effectLst>
              <a:latin typeface="Times New Roman" pitchFamily="18" charset="0"/>
              <a:cs typeface="Times New Roman" pitchFamily="18" charset="0"/>
            </a:endParaRPr>
          </a:p>
          <a:p>
            <a:pPr lvl="0" algn="just" eaLnBrk="0" fontAlgn="base" hangingPunct="0">
              <a:spcBef>
                <a:spcPct val="0"/>
              </a:spcBef>
              <a:spcAft>
                <a:spcPct val="0"/>
              </a:spcAft>
              <a:defRPr/>
            </a:pPr>
            <a:endParaRPr lang="ru-RU" altLang="ru-RU" sz="2400" b="1" i="1" u="sng" dirty="0">
              <a:solidFill>
                <a:srgbClr val="4A6300"/>
              </a:solidFill>
              <a:effectLst>
                <a:outerShdw blurRad="38100" dist="38100" dir="2700000" algn="tl">
                  <a:srgbClr val="C0C0C0"/>
                </a:outerShdw>
              </a:effectLst>
              <a:latin typeface="Times New Roman" pitchFamily="18" charset="0"/>
              <a:cs typeface="Times New Roman" pitchFamily="18" charset="0"/>
            </a:endParaRPr>
          </a:p>
          <a:p>
            <a:pPr lvl="0" algn="just" eaLnBrk="0" fontAlgn="base" hangingPunct="0">
              <a:spcBef>
                <a:spcPct val="0"/>
              </a:spcBef>
              <a:spcAft>
                <a:spcPct val="0"/>
              </a:spcAft>
              <a:defRPr/>
            </a:pPr>
            <a:r>
              <a:rPr lang="ru-RU" altLang="ru-RU" sz="3200" b="1" i="1" u="sng" dirty="0">
                <a:solidFill>
                  <a:srgbClr val="7030A0"/>
                </a:solidFill>
                <a:effectLst>
                  <a:outerShdw blurRad="38100" dist="38100" dir="2700000" algn="tl">
                    <a:srgbClr val="C0C0C0"/>
                  </a:outerShdw>
                </a:effectLst>
                <a:latin typeface="Times New Roman" pitchFamily="18" charset="0"/>
                <a:cs typeface="Times New Roman" pitchFamily="18" charset="0"/>
              </a:rPr>
              <a:t>Иное массовое мероприятие</a:t>
            </a:r>
            <a:r>
              <a:rPr lang="ru-RU" altLang="ru-RU" sz="32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ru-RU" altLang="ru-RU" sz="2400" dirty="0">
                <a:solidFill>
                  <a:prstClr val="black"/>
                </a:solidFill>
                <a:effectLst>
                  <a:outerShdw blurRad="38100" dist="38100" dir="2700000" algn="tl">
                    <a:srgbClr val="C0C0C0"/>
                  </a:outerShdw>
                </a:effectLst>
                <a:latin typeface="Times New Roman" pitchFamily="18" charset="0"/>
                <a:cs typeface="Times New Roman" pitchFamily="18" charset="0"/>
              </a:rPr>
              <a:t>- </a:t>
            </a:r>
            <a:r>
              <a:rPr lang="ru-RU" altLang="ru-RU" sz="2400" dirty="0">
                <a:solidFill>
                  <a:srgbClr val="000000"/>
                </a:solidFill>
                <a:effectLst>
                  <a:outerShdw blurRad="38100" dist="38100" dir="2700000" algn="tl">
                    <a:srgbClr val="C0C0C0"/>
                  </a:outerShdw>
                </a:effectLst>
                <a:latin typeface="Times New Roman" pitchFamily="18" charset="0"/>
                <a:cs typeface="Times New Roman" pitchFamily="18" charset="0"/>
              </a:rPr>
              <a:t>спортивно-массовое, культурно-зрелищное, иное зрелищное или культурное мероприятие, религиозное мероприятие, проводимые в специально не предназначенных для этой цели местах под открытым небом либо в помещении.</a:t>
            </a:r>
          </a:p>
        </p:txBody>
      </p:sp>
    </p:spTree>
    <p:extLst>
      <p:ext uri="{BB962C8B-B14F-4D97-AF65-F5344CB8AC3E}">
        <p14:creationId xmlns:p14="http://schemas.microsoft.com/office/powerpoint/2010/main" val="1889230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16930" y="1695796"/>
            <a:ext cx="5494713" cy="2800767"/>
          </a:xfrm>
          <a:prstGeom prst="rect">
            <a:avLst/>
          </a:prstGeom>
        </p:spPr>
        <p:txBody>
          <a:bodyPr wrap="square">
            <a:spAutoFit/>
          </a:bodyPr>
          <a:lstStyle/>
          <a:p>
            <a:pPr lvl="0" algn="just">
              <a:defRPr/>
            </a:pPr>
            <a:r>
              <a:rPr lang="ru-RU" altLang="ru-RU" sz="3200" b="1" i="1" u="sng" kern="0" dirty="0">
                <a:solidFill>
                  <a:srgbClr val="7030A0"/>
                </a:solidFill>
                <a:effectLst>
                  <a:outerShdw blurRad="38100" dist="38100" dir="2700000" algn="tl">
                    <a:srgbClr val="C0C0C0"/>
                  </a:outerShdw>
                </a:effectLst>
                <a:latin typeface="Times New Roman" pitchFamily="18" charset="0"/>
                <a:cs typeface="Times New Roman" pitchFamily="18" charset="0"/>
              </a:rPr>
              <a:t>Собрание</a:t>
            </a:r>
            <a:r>
              <a:rPr lang="ru-RU" altLang="ru-RU" sz="2400" kern="0" dirty="0">
                <a:solidFill>
                  <a:srgbClr val="AD0101"/>
                </a:solidFill>
                <a:effectLst>
                  <a:outerShdw blurRad="38100" dist="38100" dir="2700000" algn="tl">
                    <a:srgbClr val="C0C0C0"/>
                  </a:outerShdw>
                </a:effectLst>
                <a:latin typeface="Times New Roman" pitchFamily="18" charset="0"/>
                <a:cs typeface="Times New Roman" pitchFamily="18" charset="0"/>
              </a:rPr>
              <a:t> </a:t>
            </a:r>
            <a:r>
              <a:rPr lang="ru-RU" sz="2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r>
              <a:rPr lang="ru-RU" altLang="ru-RU" sz="2400" kern="0"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ru-RU" altLang="ru-RU" sz="2400" kern="0" dirty="0">
                <a:solidFill>
                  <a:srgbClr val="000000"/>
                </a:solidFill>
                <a:effectLst>
                  <a:outerShdw blurRad="38100" dist="38100" dir="2700000" algn="tl">
                    <a:srgbClr val="C0C0C0"/>
                  </a:outerShdw>
                </a:effectLst>
                <a:latin typeface="Times New Roman" pitchFamily="18" charset="0"/>
                <a:cs typeface="Times New Roman" pitchFamily="18" charset="0"/>
              </a:rPr>
              <a:t>совместное присутствие граждан в заранее определенном месте под открытым небом либо в помещении в установленное время, собравшихся для коллективного обсуждения и решения вопросов, затрагивающих их интересы.</a:t>
            </a:r>
            <a:endParaRPr lang="ru-RU" altLang="ru-RU" sz="2400" kern="0" dirty="0">
              <a:solidFill>
                <a:prstClr val="black"/>
              </a:solidFill>
              <a:latin typeface="Trebuchet MS" panose="020B0603020202020204" pitchFamily="34" charset="0"/>
            </a:endParaRPr>
          </a:p>
        </p:txBody>
      </p:sp>
      <p:pic>
        <p:nvPicPr>
          <p:cNvPr id="3" name="Picture 5" descr="F:\Презентация несанкц мероприятия\print_4063487_307847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00" y="856211"/>
            <a:ext cx="6133853" cy="522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3798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https://centr.minsk.gov.by/images/novosti-2020/July/03.07.2020/DSCN12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980" y="1080654"/>
            <a:ext cx="5285326" cy="4896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5935286" y="92056"/>
            <a:ext cx="6043354" cy="6617196"/>
          </a:xfrm>
          <a:prstGeom prst="rect">
            <a:avLst/>
          </a:prstGeom>
        </p:spPr>
        <p:txBody>
          <a:bodyPr wrap="square">
            <a:spAutoFit/>
          </a:bodyPr>
          <a:lstStyle/>
          <a:p>
            <a:pPr lvl="0" algn="just" eaLnBrk="0" fontAlgn="base" hangingPunct="0">
              <a:spcBef>
                <a:spcPct val="0"/>
              </a:spcBef>
              <a:spcAft>
                <a:spcPct val="0"/>
              </a:spcAft>
              <a:defRPr/>
            </a:pPr>
            <a:r>
              <a:rPr lang="ru-RU" altLang="ru-RU" sz="3200" b="1" i="1" u="sng" dirty="0">
                <a:solidFill>
                  <a:srgbClr val="7030A0"/>
                </a:solidFill>
                <a:effectLst>
                  <a:outerShdw blurRad="38100" dist="38100" dir="2700000" algn="tl">
                    <a:srgbClr val="C0C0C0"/>
                  </a:outerShdw>
                </a:effectLst>
                <a:latin typeface="Times New Roman" pitchFamily="18" charset="0"/>
                <a:cs typeface="Times New Roman" pitchFamily="18" charset="0"/>
              </a:rPr>
              <a:t>Митинг</a:t>
            </a:r>
            <a:r>
              <a:rPr lang="ru-RU" altLang="ru-RU" sz="24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ru-RU" sz="2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r>
              <a:rPr lang="ru-RU" altLang="ru-RU" sz="2400" b="1" dirty="0" smtClean="0">
                <a:solidFill>
                  <a:prstClr val="black"/>
                </a:solidFill>
                <a:latin typeface="Times New Roman" pitchFamily="18" charset="0"/>
                <a:cs typeface="Times New Roman" pitchFamily="18" charset="0"/>
              </a:rPr>
              <a:t> </a:t>
            </a:r>
            <a:r>
              <a:rPr lang="ru-RU" altLang="ru-RU" sz="2400" dirty="0">
                <a:solidFill>
                  <a:prstClr val="black"/>
                </a:solidFill>
                <a:effectLst>
                  <a:outerShdw blurRad="38100" dist="38100" dir="2700000" algn="tl">
                    <a:srgbClr val="C0C0C0"/>
                  </a:outerShdw>
                </a:effectLst>
                <a:latin typeface="Times New Roman" pitchFamily="18" charset="0"/>
                <a:cs typeface="Times New Roman" pitchFamily="18" charset="0"/>
              </a:rPr>
              <a:t>массовое присутствие граждан в определенном месте под открытым небом, собравшихся для публичного обсуждения и выражения своего отношения к действиям (бездействию) лиц и организаций, событиям общественно-политической жизни, а также для решения вопросов, затрагивающих их интересы</a:t>
            </a:r>
            <a:r>
              <a:rPr lang="ru-RU" altLang="ru-RU" sz="2400" dirty="0" smtClean="0">
                <a:solidFill>
                  <a:prstClr val="black"/>
                </a:solidFill>
                <a:effectLst>
                  <a:outerShdw blurRad="38100" dist="38100" dir="2700000" algn="tl">
                    <a:srgbClr val="C0C0C0"/>
                  </a:outerShdw>
                </a:effectLst>
                <a:latin typeface="Times New Roman" pitchFamily="18" charset="0"/>
                <a:cs typeface="Times New Roman" pitchFamily="18" charset="0"/>
              </a:rPr>
              <a:t>.</a:t>
            </a:r>
          </a:p>
          <a:p>
            <a:pPr lvl="0" algn="just" eaLnBrk="0" fontAlgn="base" hangingPunct="0">
              <a:spcBef>
                <a:spcPct val="0"/>
              </a:spcBef>
              <a:spcAft>
                <a:spcPct val="0"/>
              </a:spcAft>
              <a:defRPr/>
            </a:pPr>
            <a:endParaRPr lang="ru-RU" altLang="ru-RU" sz="2400" dirty="0" smtClean="0">
              <a:solidFill>
                <a:prstClr val="black"/>
              </a:solidFill>
              <a:effectLst>
                <a:outerShdw blurRad="38100" dist="38100" dir="2700000" algn="tl">
                  <a:srgbClr val="C0C0C0"/>
                </a:outerShdw>
              </a:effectLst>
              <a:latin typeface="Times New Roman" pitchFamily="18" charset="0"/>
              <a:cs typeface="Times New Roman" pitchFamily="18" charset="0"/>
            </a:endParaRPr>
          </a:p>
          <a:p>
            <a:pPr lvl="0" algn="just" eaLnBrk="0" fontAlgn="base" hangingPunct="0">
              <a:spcBef>
                <a:spcPct val="0"/>
              </a:spcBef>
              <a:spcAft>
                <a:spcPct val="0"/>
              </a:spcAft>
              <a:defRPr/>
            </a:pPr>
            <a:r>
              <a:rPr lang="ru-RU" altLang="ru-RU" sz="3200" b="1" i="1" u="sng" dirty="0" smtClean="0">
                <a:solidFill>
                  <a:srgbClr val="7030A0"/>
                </a:solidFill>
                <a:effectLst>
                  <a:outerShdw blurRad="38100" dist="38100" dir="2700000" algn="tl">
                    <a:srgbClr val="C0C0C0"/>
                  </a:outerShdw>
                </a:effectLst>
                <a:latin typeface="Times New Roman" pitchFamily="18" charset="0"/>
                <a:cs typeface="Times New Roman" pitchFamily="18" charset="0"/>
              </a:rPr>
              <a:t>Уличное </a:t>
            </a:r>
            <a:r>
              <a:rPr lang="ru-RU" altLang="ru-RU" sz="3200" b="1" i="1" u="sng" dirty="0">
                <a:solidFill>
                  <a:srgbClr val="7030A0"/>
                </a:solidFill>
                <a:effectLst>
                  <a:outerShdw blurRad="38100" dist="38100" dir="2700000" algn="tl">
                    <a:srgbClr val="C0C0C0"/>
                  </a:outerShdw>
                </a:effectLst>
                <a:latin typeface="Times New Roman" pitchFamily="18" charset="0"/>
                <a:cs typeface="Times New Roman" pitchFamily="18" charset="0"/>
              </a:rPr>
              <a:t>шествие</a:t>
            </a:r>
            <a:r>
              <a:rPr lang="ru-RU" altLang="ru-RU" sz="2400" b="1" i="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ru-RU" sz="2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r>
              <a:rPr lang="ru-RU" altLang="ru-RU" sz="2400" b="1" dirty="0" smtClean="0">
                <a:solidFill>
                  <a:srgbClr val="000000"/>
                </a:solidFill>
                <a:latin typeface="Times New Roman" pitchFamily="18" charset="0"/>
                <a:cs typeface="Times New Roman" pitchFamily="18" charset="0"/>
              </a:rPr>
              <a:t> </a:t>
            </a:r>
            <a:r>
              <a:rPr lang="ru-RU" altLang="ru-RU" sz="2400" dirty="0">
                <a:solidFill>
                  <a:srgbClr val="000000"/>
                </a:solidFill>
                <a:effectLst>
                  <a:outerShdw blurRad="38100" dist="38100" dir="2700000" algn="tl">
                    <a:srgbClr val="C0C0C0"/>
                  </a:outerShdw>
                </a:effectLst>
                <a:latin typeface="Times New Roman" pitchFamily="18" charset="0"/>
                <a:cs typeface="Times New Roman" pitchFamily="18" charset="0"/>
              </a:rPr>
              <a:t>организованное массовое движение группы граждан по пешеходной или проезжей части улицы (дороги), бульвара, проспекта, площади в целях привлечения внимания к каким-либо проблемам или публичного выражения своих общественно-политических настроений либо протеста.</a:t>
            </a:r>
          </a:p>
        </p:txBody>
      </p:sp>
    </p:spTree>
    <p:extLst>
      <p:ext uri="{BB962C8B-B14F-4D97-AF65-F5344CB8AC3E}">
        <p14:creationId xmlns:p14="http://schemas.microsoft.com/office/powerpoint/2010/main" val="1792323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sosh28.iam.by/wp-content/uploads/2017/04/m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9346" y="165100"/>
            <a:ext cx="5477854" cy="3398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114300" y="254497"/>
            <a:ext cx="6096000" cy="3354765"/>
          </a:xfrm>
          <a:prstGeom prst="rect">
            <a:avLst/>
          </a:prstGeom>
        </p:spPr>
        <p:txBody>
          <a:bodyPr>
            <a:spAutoFit/>
          </a:bodyPr>
          <a:lstStyle/>
          <a:p>
            <a:pPr lvl="0" algn="just" eaLnBrk="0" fontAlgn="base" hangingPunct="0">
              <a:spcBef>
                <a:spcPct val="0"/>
              </a:spcBef>
              <a:spcAft>
                <a:spcPct val="0"/>
              </a:spcAft>
              <a:defRPr/>
            </a:pPr>
            <a:r>
              <a:rPr lang="ru-RU" altLang="ru-RU" sz="3200" b="1" i="1" u="sng" dirty="0">
                <a:solidFill>
                  <a:srgbClr val="7030A0"/>
                </a:solidFill>
                <a:effectLst>
                  <a:outerShdw blurRad="38100" dist="38100" dir="2700000" algn="tl">
                    <a:srgbClr val="C0C0C0"/>
                  </a:outerShdw>
                </a:effectLst>
                <a:latin typeface="Times New Roman" pitchFamily="18" charset="0"/>
                <a:cs typeface="Times New Roman" pitchFamily="18" charset="0"/>
              </a:rPr>
              <a:t>Демонстрация</a:t>
            </a:r>
            <a:r>
              <a:rPr lang="ru-RU" altLang="ru-RU" sz="2000" b="1" i="1" dirty="0">
                <a:solidFill>
                  <a:prstClr val="black"/>
                </a:solidFill>
                <a:effectLst>
                  <a:outerShdw blurRad="38100" dist="38100" dir="2700000" algn="tl">
                    <a:srgbClr val="C0C0C0"/>
                  </a:outerShdw>
                </a:effectLst>
                <a:latin typeface="Times New Roman" pitchFamily="18" charset="0"/>
                <a:cs typeface="Times New Roman" pitchFamily="18" charset="0"/>
              </a:rPr>
              <a:t> </a:t>
            </a:r>
            <a:r>
              <a:rPr lang="ru-RU"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r>
              <a:rPr lang="ru-RU" altLang="ru-RU" sz="2000"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ru-RU" altLang="ru-RU" sz="2000" dirty="0">
                <a:solidFill>
                  <a:prstClr val="black"/>
                </a:solidFill>
                <a:effectLst>
                  <a:outerShdw blurRad="38100" dist="38100" dir="2700000" algn="tl">
                    <a:srgbClr val="C0C0C0"/>
                  </a:outerShdw>
                </a:effectLst>
                <a:latin typeface="Times New Roman" pitchFamily="18" charset="0"/>
                <a:cs typeface="Times New Roman" pitchFamily="18" charset="0"/>
              </a:rPr>
              <a:t>организованное массовое движение группы граждан по пешеходной или проезжей части улицы (дороги), бульвара, проспекта, площади, в том числе с использованием автотранспортных средств и иных средств передвижения, в целях привлечения внимания к каким-либо проблемам или публичного выражения своих общественно-политических настроений либо протеста с использованием плакатов, транспарантов и иных средств.</a:t>
            </a:r>
          </a:p>
        </p:txBody>
      </p:sp>
      <p:sp>
        <p:nvSpPr>
          <p:cNvPr id="4" name="Прямоугольник 3"/>
          <p:cNvSpPr/>
          <p:nvPr/>
        </p:nvSpPr>
        <p:spPr>
          <a:xfrm>
            <a:off x="239282" y="3810888"/>
            <a:ext cx="11647918" cy="2739211"/>
          </a:xfrm>
          <a:prstGeom prst="rect">
            <a:avLst/>
          </a:prstGeom>
        </p:spPr>
        <p:txBody>
          <a:bodyPr wrap="square">
            <a:spAutoFit/>
          </a:bodyPr>
          <a:lstStyle/>
          <a:p>
            <a:pPr lvl="0" algn="just" eaLnBrk="0" fontAlgn="base" hangingPunct="0">
              <a:spcBef>
                <a:spcPct val="0"/>
              </a:spcBef>
              <a:spcAft>
                <a:spcPct val="0"/>
              </a:spcAft>
              <a:defRPr/>
            </a:pPr>
            <a:r>
              <a:rPr lang="ru-RU" altLang="ru-RU" sz="3200" b="1" i="1" u="sng" dirty="0">
                <a:solidFill>
                  <a:srgbClr val="7030A0"/>
                </a:solidFill>
                <a:effectLst>
                  <a:outerShdw blurRad="38100" dist="38100" dir="2700000" algn="tl">
                    <a:srgbClr val="C0C0C0"/>
                  </a:outerShdw>
                </a:effectLst>
                <a:latin typeface="Times New Roman" pitchFamily="18" charset="0"/>
                <a:cs typeface="Times New Roman" pitchFamily="18" charset="0"/>
              </a:rPr>
              <a:t>Пикетирование</a:t>
            </a:r>
            <a:r>
              <a:rPr lang="ru-RU" altLang="ru-RU" sz="2000" b="1" dirty="0">
                <a:solidFill>
                  <a:srgbClr val="4A6300"/>
                </a:solidFill>
                <a:effectLst>
                  <a:outerShdw blurRad="38100" dist="38100" dir="2700000" algn="tl">
                    <a:srgbClr val="C0C0C0"/>
                  </a:outerShdw>
                </a:effectLst>
                <a:latin typeface="Times New Roman" pitchFamily="18" charset="0"/>
                <a:cs typeface="Times New Roman" pitchFamily="18" charset="0"/>
              </a:rPr>
              <a:t> </a:t>
            </a:r>
            <a:r>
              <a:rPr lang="ru-RU"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r>
              <a:rPr lang="ru-RU" altLang="ru-RU" sz="20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ru-RU" altLang="ru-RU" sz="2000" dirty="0">
                <a:solidFill>
                  <a:srgbClr val="000000"/>
                </a:solidFill>
                <a:effectLst>
                  <a:outerShdw blurRad="38100" dist="38100" dir="2700000" algn="tl">
                    <a:srgbClr val="C0C0C0"/>
                  </a:outerShdw>
                </a:effectLst>
                <a:latin typeface="Times New Roman" pitchFamily="18" charset="0"/>
                <a:cs typeface="Times New Roman" pitchFamily="18" charset="0"/>
              </a:rPr>
              <a:t>публичное выражение гражданином или группой граждан общественно-политических, групповых, личных и иных интересов либо протеста (без шествия), в том числе путем голодовки, по каким-либо проблемам с использованием или без использования плакатов, транспарантов и иных средств. К пикетированию приравнивается совместное массовое присутствие граждан в заранее определенном общественном месте (в том числе под открытым небом) в установленное время для совершения заранее определенного деяния, организованное (в том числе через глобальную компьютерную сеть Интернет или иные информационные сети) для публичного выражения своих общественно-политических интересов или протеста.</a:t>
            </a:r>
          </a:p>
        </p:txBody>
      </p:sp>
    </p:spTree>
    <p:extLst>
      <p:ext uri="{BB962C8B-B14F-4D97-AF65-F5344CB8AC3E}">
        <p14:creationId xmlns:p14="http://schemas.microsoft.com/office/powerpoint/2010/main" val="2504289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92208" y="315884"/>
            <a:ext cx="10879107" cy="5816977"/>
          </a:xfrm>
          <a:prstGeom prst="rect">
            <a:avLst/>
          </a:prstGeom>
        </p:spPr>
        <p:txBody>
          <a:bodyPr wrap="square">
            <a:spAutoFit/>
          </a:bodyPr>
          <a:lstStyle/>
          <a:p>
            <a:pPr algn="ctr">
              <a:defRPr/>
            </a:pPr>
            <a:r>
              <a:rPr lang="ru-RU" sz="24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ЗАКОН</a:t>
            </a:r>
            <a:r>
              <a:rPr lang="ru-RU" sz="24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b="1" dirty="0">
                <a:solidFill>
                  <a:srgbClr val="7030A0"/>
                </a:solidFill>
                <a:effectLst>
                  <a:outerShdw blurRad="38100" dist="38100" dir="2700000" algn="tl">
                    <a:srgbClr val="000000">
                      <a:alpha val="43137"/>
                    </a:srgbClr>
                  </a:outerShdw>
                </a:effectLst>
                <a:latin typeface="times new roman"/>
              </a:rPr>
              <a:t>”О МАССОВЫХ МЕРОПРИЯТИЯХ В РЕСПУБЛИКЕ БЕЛАРУСЬ“</a:t>
            </a:r>
            <a:endParaRPr lang="ru-RU" sz="24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defRPr/>
            </a:pPr>
            <a:endPar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defRPr/>
            </a:pPr>
            <a:r>
              <a:rPr lang="ru-RU" sz="2800" b="1" dirty="0" smtClean="0">
                <a:solidFill>
                  <a:srgbClr val="7030A0"/>
                </a:solidFill>
                <a:latin typeface="Times New Roman" panose="02020603050405020304" pitchFamily="18" charset="0"/>
                <a:cs typeface="Times New Roman" panose="02020603050405020304" pitchFamily="18" charset="0"/>
              </a:rPr>
              <a:t>	Статья </a:t>
            </a:r>
            <a:r>
              <a:rPr lang="ru-RU" sz="2800" b="1" dirty="0">
                <a:solidFill>
                  <a:srgbClr val="7030A0"/>
                </a:solidFill>
                <a:latin typeface="Times New Roman" panose="02020603050405020304" pitchFamily="18" charset="0"/>
                <a:cs typeface="Times New Roman" panose="02020603050405020304" pitchFamily="18" charset="0"/>
              </a:rPr>
              <a:t>15.</a:t>
            </a:r>
            <a:r>
              <a:rPr lang="ru-RU" sz="2800" b="1" dirty="0">
                <a:latin typeface="Times New Roman" panose="02020603050405020304" pitchFamily="18" charset="0"/>
                <a:cs typeface="Times New Roman" panose="02020603050405020304" pitchFamily="18" charset="0"/>
              </a:rPr>
              <a:t> Ответственность за нарушение установленного порядка организации и (или) проведения массовых мероприятий</a:t>
            </a:r>
          </a:p>
          <a:p>
            <a:pPr algn="just">
              <a:defRPr/>
            </a:pPr>
            <a:endPar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ru-RU"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Лица</a:t>
            </a:r>
            <a:r>
              <a:rPr lang="ru-RU"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8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нарушившие установленный настоящим Законом порядок организации и (или) проведения массовых мероприятий, несут ответственность</a:t>
            </a:r>
            <a:r>
              <a:rPr lang="ru-RU"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 соответствии с законодательными актами Республики Беларусь.</a:t>
            </a:r>
          </a:p>
          <a:p>
            <a:pPr algn="just">
              <a:defRPr/>
            </a:pPr>
            <a:r>
              <a:rPr lang="ru-RU" sz="28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800" u="sng"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Меры ответственности </a:t>
            </a:r>
            <a:r>
              <a:rPr lang="ru-RU"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 нарушение порядка проведения массовых мероприятий </a:t>
            </a:r>
            <a:r>
              <a:rPr lang="ru-RU" sz="2800" u="sng"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принимаются как к организаторам, так и к участникам массового мероприятия</a:t>
            </a:r>
            <a:r>
              <a:rPr lang="ru-RU"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defRPr/>
            </a:pPr>
            <a:r>
              <a:rPr lang="ru-RU"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Граждане могут быть привлечены к </a:t>
            </a:r>
            <a:r>
              <a:rPr lang="ru-RU" sz="2800" u="sng"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уголовной</a:t>
            </a:r>
            <a:r>
              <a:rPr lang="ru-RU"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и </a:t>
            </a:r>
            <a:r>
              <a:rPr lang="ru-RU" sz="2800" u="sng"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административной </a:t>
            </a:r>
            <a:r>
              <a:rPr lang="ru-RU"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ответственности.</a:t>
            </a:r>
          </a:p>
        </p:txBody>
      </p:sp>
    </p:spTree>
    <p:extLst>
      <p:ext uri="{BB962C8B-B14F-4D97-AF65-F5344CB8AC3E}">
        <p14:creationId xmlns:p14="http://schemas.microsoft.com/office/powerpoint/2010/main" val="2093825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53682" y="281902"/>
            <a:ext cx="10280591" cy="1754326"/>
          </a:xfrm>
          <a:prstGeom prst="rect">
            <a:avLst/>
          </a:prstGeom>
        </p:spPr>
        <p:txBody>
          <a:bodyPr wrap="square">
            <a:spAutoFit/>
          </a:bodyPr>
          <a:lstStyle/>
          <a:p>
            <a:pPr lvl="0" algn="just" eaLnBrk="0" fontAlgn="base" hangingPunct="0">
              <a:spcBef>
                <a:spcPct val="0"/>
              </a:spcBef>
              <a:spcAft>
                <a:spcPct val="0"/>
              </a:spcAft>
              <a:defRPr/>
            </a:pPr>
            <a:r>
              <a:rPr lang="ru-RU" altLang="en-US" b="1" dirty="0" smtClean="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ru-RU" altLang="en-US" b="1" u="sng" dirty="0" smtClean="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В </a:t>
            </a:r>
            <a:r>
              <a:rPr lang="ru-RU" altLang="en-US" b="1" u="sng" dirty="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целях недопущения совершения гражданами нарушений законодательства о проведении массовых мероприятий и формирования позиции, ориентированной на соблюдение действующего законодательства Республики Беларусь, есть требования административного законодательства, регламентирующие вопросы ответственности за правонарушения против порядка управления.</a:t>
            </a:r>
          </a:p>
          <a:p>
            <a:pPr lvl="0" algn="ctr" eaLnBrk="0" fontAlgn="base" hangingPunct="0">
              <a:spcBef>
                <a:spcPct val="0"/>
              </a:spcBef>
              <a:spcAft>
                <a:spcPct val="0"/>
              </a:spcAft>
              <a:defRPr/>
            </a:pPr>
            <a:endParaRPr lang="en-US" altLang="en-US" b="1" u="sng" dirty="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938445" y="1720735"/>
            <a:ext cx="7932129" cy="5025094"/>
          </a:xfrm>
          <a:prstGeom prst="rect">
            <a:avLst/>
          </a:prstGeom>
        </p:spPr>
        <p:txBody>
          <a:bodyPr wrap="square">
            <a:spAutoFit/>
          </a:bodyPr>
          <a:lstStyle/>
          <a:p>
            <a:pPr lvl="0" algn="ctr" eaLnBrk="0" fontAlgn="base" hangingPunct="0">
              <a:defRPr/>
            </a:pPr>
            <a:r>
              <a:rPr lang="ru-RU" altLang="ru-RU" sz="2000" b="1" dirty="0" smtClean="0">
                <a:solidFill>
                  <a:srgbClr val="7030A0"/>
                </a:solidFill>
                <a:effectLst>
                  <a:outerShdw blurRad="38100" dist="38100" dir="2700000" algn="tl">
                    <a:srgbClr val="000000">
                      <a:alpha val="43137"/>
                    </a:srgbClr>
                  </a:outerShdw>
                </a:effectLst>
                <a:latin typeface="Times New Roman"/>
                <a:ea typeface="Calibri" pitchFamily="34" charset="0"/>
                <a:cs typeface="Times New Roman"/>
              </a:rPr>
              <a:t>К</a:t>
            </a:r>
            <a:r>
              <a:rPr lang="ru-RU" sz="2000" b="1" dirty="0" smtClean="0">
                <a:solidFill>
                  <a:srgbClr val="7030A0"/>
                </a:solidFill>
                <a:effectLst>
                  <a:outerShdw blurRad="38100" dist="38100" dir="2700000" algn="tl">
                    <a:srgbClr val="000000">
                      <a:alpha val="43137"/>
                    </a:srgbClr>
                  </a:outerShdw>
                </a:effectLst>
                <a:latin typeface="Times New Roman"/>
                <a:ea typeface="Calibri"/>
                <a:cs typeface="Times New Roman"/>
              </a:rPr>
              <a:t>ОДЕКС РЕСПУБЛИКИ БЕЛАРУСЬ  </a:t>
            </a:r>
          </a:p>
          <a:p>
            <a:pPr lvl="0" algn="ctr" eaLnBrk="0" fontAlgn="base" hangingPunct="0">
              <a:defRPr/>
            </a:pPr>
            <a:r>
              <a:rPr lang="ru-RU" sz="2000" b="1" dirty="0" smtClean="0">
                <a:solidFill>
                  <a:srgbClr val="7030A0"/>
                </a:solidFill>
                <a:effectLst>
                  <a:outerShdw blurRad="38100" dist="38100" dir="2700000" algn="tl">
                    <a:srgbClr val="000000">
                      <a:alpha val="43137"/>
                    </a:srgbClr>
                  </a:outerShdw>
                </a:effectLst>
                <a:latin typeface="Times New Roman"/>
                <a:ea typeface="Calibri"/>
                <a:cs typeface="Times New Roman"/>
              </a:rPr>
              <a:t>”ОБ АДМИНИСТРАТИВНЫХ ПРАВОНАРУШЕНИЯХ“</a:t>
            </a:r>
          </a:p>
          <a:p>
            <a:pPr lvl="0" algn="ctr" eaLnBrk="0" fontAlgn="base" hangingPunct="0">
              <a:defRPr/>
            </a:pPr>
            <a:endParaRPr lang="ru-RU" sz="2000" b="1" dirty="0" smtClean="0">
              <a:solidFill>
                <a:srgbClr val="7030A0"/>
              </a:solidFill>
              <a:effectLst>
                <a:outerShdw blurRad="38100" dist="38100" dir="2700000" algn="tl">
                  <a:srgbClr val="000000">
                    <a:alpha val="43137"/>
                  </a:srgbClr>
                </a:outerShdw>
              </a:effectLst>
              <a:latin typeface="Times New Roman"/>
              <a:ea typeface="Calibri"/>
              <a:cs typeface="Times New Roman"/>
            </a:endParaRPr>
          </a:p>
          <a:p>
            <a:pPr lvl="0" eaLnBrk="0" fontAlgn="base" hangingPunct="0">
              <a:defRPr/>
            </a:pPr>
            <a:r>
              <a:rPr lang="ru-RU" altLang="ru-RU" sz="2000" b="1" dirty="0" smtClean="0">
                <a:solidFill>
                  <a:srgbClr val="7030A0"/>
                </a:solidFill>
                <a:effectLst>
                  <a:outerShdw blurRad="38100" dist="38100" dir="2700000" algn="tl">
                    <a:srgbClr val="C0C0C0"/>
                  </a:outerShdw>
                </a:effectLst>
                <a:latin typeface="Times New Roman" pitchFamily="18" charset="0"/>
                <a:ea typeface="Calibri" pitchFamily="34" charset="0"/>
                <a:cs typeface="Times New Roman" pitchFamily="18" charset="0"/>
              </a:rPr>
              <a:t>	Статья </a:t>
            </a:r>
            <a:r>
              <a:rPr lang="ru-RU" altLang="ru-RU" sz="2000" b="1" dirty="0">
                <a:solidFill>
                  <a:srgbClr val="7030A0"/>
                </a:solidFill>
                <a:effectLst>
                  <a:outerShdw blurRad="38100" dist="38100" dir="2700000" algn="tl">
                    <a:srgbClr val="C0C0C0"/>
                  </a:outerShdw>
                </a:effectLst>
                <a:latin typeface="Times New Roman" pitchFamily="18" charset="0"/>
                <a:ea typeface="Calibri" pitchFamily="34" charset="0"/>
                <a:cs typeface="Times New Roman" pitchFamily="18" charset="0"/>
              </a:rPr>
              <a:t>17.1. </a:t>
            </a:r>
            <a:r>
              <a:rPr lang="ru-RU" altLang="ru-RU" sz="2000" b="1" dirty="0">
                <a:solidFill>
                  <a:prstClr val="black"/>
                </a:solidFill>
                <a:effectLst>
                  <a:outerShdw blurRad="38100" dist="38100" dir="2700000" algn="tl">
                    <a:srgbClr val="C0C0C0"/>
                  </a:outerShdw>
                </a:effectLst>
                <a:latin typeface="Times New Roman" pitchFamily="18" charset="0"/>
                <a:ea typeface="Calibri" pitchFamily="34" charset="0"/>
                <a:cs typeface="Times New Roman" pitchFamily="18" charset="0"/>
              </a:rPr>
              <a:t>Мелкое хулиганство</a:t>
            </a:r>
          </a:p>
          <a:p>
            <a:pPr lvl="0" algn="just" eaLnBrk="0" fontAlgn="base" hangingPunct="0">
              <a:spcBef>
                <a:spcPct val="0"/>
              </a:spcBef>
              <a:spcAft>
                <a:spcPct val="0"/>
              </a:spcAft>
              <a:defRPr/>
            </a:pPr>
            <a:r>
              <a:rPr lang="ru-RU" altLang="ru-RU" sz="1700" dirty="0" smtClean="0">
                <a:solidFill>
                  <a:prstClr val="black"/>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Оскорбительное </a:t>
            </a:r>
            <a:r>
              <a:rPr lang="ru-RU" altLang="ru-RU" sz="1700" dirty="0">
                <a:solidFill>
                  <a:prstClr val="black"/>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приставание к гражданам и другие умышленные действия, нарушающие общественный порядок, деятельность организаций или спокойствие граждан и выражающиеся в явном неуважении к обществу, </a:t>
            </a:r>
            <a:r>
              <a:rPr lang="ru-RU" altLang="ru-RU" sz="1700" dirty="0" smtClean="0">
                <a:solidFill>
                  <a:prstClr val="black"/>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ru-RU" altLang="ru-RU" sz="1700" dirty="0">
                <a:solidFill>
                  <a:prstClr val="black"/>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влекут наложение </a:t>
            </a:r>
            <a:r>
              <a:rPr lang="ru-RU" altLang="ru-RU" sz="1700" b="1" u="sng" dirty="0">
                <a:solidFill>
                  <a:prstClr val="black"/>
                </a:solidFill>
                <a:effectLst>
                  <a:outerShdw blurRad="38100" dist="38100" dir="2700000" algn="tl">
                    <a:srgbClr val="C0C0C0"/>
                  </a:outerShdw>
                </a:effectLst>
                <a:latin typeface="Times New Roman" pitchFamily="18" charset="0"/>
                <a:ea typeface="Calibri" pitchFamily="34" charset="0"/>
                <a:cs typeface="Times New Roman" pitchFamily="18" charset="0"/>
              </a:rPr>
              <a:t>штрафа в размере от двух до тридцати базовых величин или административный арест.</a:t>
            </a:r>
          </a:p>
          <a:p>
            <a:pPr lvl="0" algn="just" eaLnBrk="0" fontAlgn="base" hangingPunct="0">
              <a:spcBef>
                <a:spcPct val="0"/>
              </a:spcBef>
              <a:spcAft>
                <a:spcPct val="0"/>
              </a:spcAft>
              <a:defRPr/>
            </a:pPr>
            <a:endParaRPr lang="ru-RU" altLang="ru-RU" sz="1700" dirty="0">
              <a:solidFill>
                <a:prstClr val="black"/>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defRPr/>
            </a:pPr>
            <a:r>
              <a:rPr lang="ru-RU" altLang="ru-RU" sz="2000" b="1" dirty="0" smtClean="0">
                <a:solidFill>
                  <a:srgbClr val="7030A0"/>
                </a:solidFill>
                <a:effectLst>
                  <a:outerShdw blurRad="38100" dist="38100" dir="2700000" algn="tl">
                    <a:srgbClr val="C0C0C0"/>
                  </a:outerShdw>
                </a:effectLst>
                <a:latin typeface="Times New Roman" pitchFamily="18" charset="0"/>
                <a:ea typeface="Calibri" pitchFamily="34" charset="0"/>
                <a:cs typeface="Times New Roman" pitchFamily="18" charset="0"/>
              </a:rPr>
              <a:t>	Статья 23.4</a:t>
            </a:r>
            <a:r>
              <a:rPr lang="ru-RU" altLang="ru-RU" sz="2000" b="1" dirty="0">
                <a:solidFill>
                  <a:srgbClr val="7030A0"/>
                </a:solidFill>
                <a:effectLst>
                  <a:outerShdw blurRad="38100" dist="38100" dir="2700000" algn="tl">
                    <a:srgbClr val="C0C0C0"/>
                  </a:outerShdw>
                </a:effectLst>
                <a:latin typeface="Times New Roman" pitchFamily="18" charset="0"/>
                <a:ea typeface="Calibri" pitchFamily="34" charset="0"/>
                <a:cs typeface="Times New Roman" pitchFamily="18" charset="0"/>
              </a:rPr>
              <a:t>. </a:t>
            </a:r>
            <a:r>
              <a:rPr lang="ru-RU" altLang="ru-RU" sz="2000" b="1" dirty="0">
                <a:solidFill>
                  <a:prstClr val="black"/>
                </a:solidFill>
                <a:effectLst>
                  <a:outerShdw blurRad="38100" dist="38100" dir="2700000" algn="tl">
                    <a:srgbClr val="C0C0C0"/>
                  </a:outerShdw>
                </a:effectLst>
                <a:latin typeface="Times New Roman" pitchFamily="18" charset="0"/>
                <a:ea typeface="Calibri" pitchFamily="34" charset="0"/>
                <a:cs typeface="Times New Roman" pitchFamily="18" charset="0"/>
              </a:rPr>
              <a:t>Неповиновение законному распоряжению или требованию должностного лица при исполнении им служебных полномочий</a:t>
            </a:r>
          </a:p>
          <a:p>
            <a:pPr lvl="0" algn="just" eaLnBrk="0" fontAlgn="base" hangingPunct="0">
              <a:spcBef>
                <a:spcPct val="0"/>
              </a:spcBef>
              <a:spcAft>
                <a:spcPct val="0"/>
              </a:spcAft>
              <a:defRPr/>
            </a:pPr>
            <a:r>
              <a:rPr lang="ru-RU" altLang="ru-RU" sz="1700" dirty="0">
                <a:solidFill>
                  <a:prstClr val="black"/>
                </a:solidFill>
                <a:effectLst>
                  <a:outerShdw blurRad="38100" dist="38100" dir="2700000" algn="tl">
                    <a:srgbClr val="C0C0C0"/>
                  </a:outerShdw>
                </a:effectLst>
                <a:latin typeface="Times New Roman" pitchFamily="18" charset="0"/>
                <a:ea typeface="Calibri" pitchFamily="34" charset="0"/>
                <a:cs typeface="Times New Roman" pitchFamily="18" charset="0"/>
              </a:rPr>
              <a:t>     Неповиновение законному </a:t>
            </a:r>
            <a:r>
              <a:rPr lang="ru-RU" altLang="ru-RU" sz="1700" dirty="0">
                <a:solidFill>
                  <a:prstClr val="black"/>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распоряжению</a:t>
            </a:r>
            <a:r>
              <a:rPr lang="ru-RU" altLang="ru-RU" sz="1700" dirty="0">
                <a:solidFill>
                  <a:prstClr val="black"/>
                </a:solidFill>
                <a:effectLst>
                  <a:outerShdw blurRad="38100" dist="38100" dir="2700000" algn="tl">
                    <a:srgbClr val="C0C0C0"/>
                  </a:outerShdw>
                </a:effectLst>
                <a:latin typeface="Times New Roman" pitchFamily="18" charset="0"/>
                <a:ea typeface="Calibri" pitchFamily="34" charset="0"/>
                <a:cs typeface="Times New Roman" pitchFamily="18" charset="0"/>
              </a:rPr>
              <a:t> или требованию должностного лица государственного органа (организации) при исполнении им служебных полномочий лицом, не подчиненным ему по службе, </a:t>
            </a:r>
            <a:r>
              <a:rPr lang="ru-RU"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r>
              <a:rPr lang="ru-RU" altLang="ru-RU" sz="1700" dirty="0" smtClean="0">
                <a:solidFill>
                  <a:prstClr val="black"/>
                </a:solidFill>
                <a:effectLst>
                  <a:outerShdw blurRad="38100" dist="38100" dir="2700000" algn="tl">
                    <a:srgbClr val="C0C0C0"/>
                  </a:outerShdw>
                </a:effectLst>
                <a:latin typeface="Times New Roman" pitchFamily="18" charset="0"/>
                <a:ea typeface="Calibri" pitchFamily="34" charset="0"/>
                <a:cs typeface="Times New Roman" pitchFamily="18" charset="0"/>
              </a:rPr>
              <a:t> </a:t>
            </a:r>
            <a:r>
              <a:rPr lang="ru-RU" altLang="ru-RU" sz="1700" dirty="0">
                <a:solidFill>
                  <a:prstClr val="black"/>
                </a:solidFill>
                <a:effectLst>
                  <a:outerShdw blurRad="38100" dist="38100" dir="2700000" algn="tl">
                    <a:srgbClr val="C0C0C0"/>
                  </a:outerShdw>
                </a:effectLst>
                <a:latin typeface="Times New Roman" pitchFamily="18" charset="0"/>
                <a:ea typeface="Calibri" pitchFamily="34" charset="0"/>
                <a:cs typeface="Times New Roman" pitchFamily="18" charset="0"/>
              </a:rPr>
              <a:t>влечет наложение </a:t>
            </a:r>
            <a:r>
              <a:rPr lang="ru-RU" altLang="ru-RU" sz="1700" b="1" u="sng" dirty="0">
                <a:solidFill>
                  <a:prstClr val="black"/>
                </a:solidFill>
                <a:effectLst>
                  <a:outerShdw blurRad="38100" dist="38100" dir="2700000" algn="tl">
                    <a:srgbClr val="C0C0C0"/>
                  </a:outerShdw>
                </a:effectLst>
                <a:latin typeface="Times New Roman" pitchFamily="18" charset="0"/>
                <a:ea typeface="Calibri" pitchFamily="34" charset="0"/>
                <a:cs typeface="Times New Roman" pitchFamily="18" charset="0"/>
              </a:rPr>
              <a:t>штрафа в размере от двух до пятидесяти базовых величин или административный арест</a:t>
            </a:r>
            <a:r>
              <a:rPr lang="ru-RU" altLang="ru-RU" sz="1700" dirty="0">
                <a:solidFill>
                  <a:prstClr val="black"/>
                </a:solidFill>
                <a:effectLst>
                  <a:outerShdw blurRad="38100" dist="38100" dir="2700000" algn="tl">
                    <a:srgbClr val="C0C0C0"/>
                  </a:outerShdw>
                </a:effectLst>
                <a:latin typeface="Times New Roman" pitchFamily="18" charset="0"/>
                <a:ea typeface="Calibri" pitchFamily="34" charset="0"/>
                <a:cs typeface="Times New Roman" pitchFamily="18" charset="0"/>
              </a:rPr>
              <a:t>.</a:t>
            </a:r>
          </a:p>
        </p:txBody>
      </p:sp>
      <p:pic>
        <p:nvPicPr>
          <p:cNvPr id="4" name="Рисунок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32262" y="1903615"/>
            <a:ext cx="3225338" cy="4705003"/>
          </a:xfrm>
          <a:prstGeom prst="rect">
            <a:avLst/>
          </a:prstGeom>
        </p:spPr>
      </p:pic>
    </p:spTree>
    <p:extLst>
      <p:ext uri="{BB962C8B-B14F-4D97-AF65-F5344CB8AC3E}">
        <p14:creationId xmlns:p14="http://schemas.microsoft.com/office/powerpoint/2010/main" val="1601794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2633" y="174567"/>
            <a:ext cx="11845636" cy="6334042"/>
          </a:xfrm>
          <a:prstGeom prst="rect">
            <a:avLst/>
          </a:prstGeom>
        </p:spPr>
        <p:txBody>
          <a:bodyPr wrap="square">
            <a:spAutoFit/>
          </a:bodyPr>
          <a:lstStyle/>
          <a:p>
            <a:pPr indent="342900" eaLnBrk="0" fontAlgn="base" hangingPunct="0">
              <a:defRPr/>
            </a:pPr>
            <a:r>
              <a:rPr lang="ru-RU" altLang="ru-RU" sz="2000" b="1" dirty="0">
                <a:solidFill>
                  <a:srgbClr val="7030A0"/>
                </a:solidFill>
                <a:effectLst>
                  <a:outerShdw blurRad="38100" dist="38100" dir="2700000" algn="tl">
                    <a:srgbClr val="000000">
                      <a:alpha val="43137"/>
                    </a:srgbClr>
                  </a:outerShdw>
                </a:effectLst>
                <a:latin typeface="Times New Roman"/>
                <a:ea typeface="Calibri" pitchFamily="34" charset="0"/>
                <a:cs typeface="Times New Roman"/>
              </a:rPr>
              <a:t>К</a:t>
            </a:r>
            <a:r>
              <a:rPr lang="ru-RU" sz="2000" b="1" dirty="0">
                <a:solidFill>
                  <a:srgbClr val="7030A0"/>
                </a:solidFill>
                <a:effectLst>
                  <a:outerShdw blurRad="38100" dist="38100" dir="2700000" algn="tl">
                    <a:srgbClr val="000000">
                      <a:alpha val="43137"/>
                    </a:srgbClr>
                  </a:outerShdw>
                </a:effectLst>
                <a:latin typeface="Times New Roman"/>
                <a:ea typeface="Calibri"/>
                <a:cs typeface="Times New Roman"/>
              </a:rPr>
              <a:t>ОДЕКС РЕСПУБЛИКИ БЕЛАРУСЬ  </a:t>
            </a:r>
            <a:r>
              <a:rPr lang="ru-RU" sz="2000" b="1" dirty="0" smtClean="0">
                <a:solidFill>
                  <a:srgbClr val="7030A0"/>
                </a:solidFill>
                <a:effectLst>
                  <a:outerShdw blurRad="38100" dist="38100" dir="2700000" algn="tl">
                    <a:srgbClr val="000000">
                      <a:alpha val="43137"/>
                    </a:srgbClr>
                  </a:outerShdw>
                </a:effectLst>
                <a:latin typeface="Times New Roman"/>
                <a:ea typeface="Calibri"/>
                <a:cs typeface="Times New Roman"/>
              </a:rPr>
              <a:t> ”</a:t>
            </a:r>
            <a:r>
              <a:rPr lang="ru-RU" sz="2000" b="1" dirty="0">
                <a:solidFill>
                  <a:srgbClr val="7030A0"/>
                </a:solidFill>
                <a:effectLst>
                  <a:outerShdw blurRad="38100" dist="38100" dir="2700000" algn="tl">
                    <a:srgbClr val="000000">
                      <a:alpha val="43137"/>
                    </a:srgbClr>
                  </a:outerShdw>
                </a:effectLst>
                <a:latin typeface="Times New Roman"/>
                <a:ea typeface="Calibri"/>
                <a:cs typeface="Times New Roman"/>
              </a:rPr>
              <a:t>ОБ </a:t>
            </a:r>
            <a:r>
              <a:rPr lang="ru-RU" sz="2000" b="1" dirty="0" smtClean="0">
                <a:solidFill>
                  <a:srgbClr val="7030A0"/>
                </a:solidFill>
                <a:effectLst>
                  <a:outerShdw blurRad="38100" dist="38100" dir="2700000" algn="tl">
                    <a:srgbClr val="000000">
                      <a:alpha val="43137"/>
                    </a:srgbClr>
                  </a:outerShdw>
                </a:effectLst>
                <a:latin typeface="Times New Roman"/>
                <a:ea typeface="Calibri"/>
                <a:cs typeface="Times New Roman"/>
              </a:rPr>
              <a:t>АДМИНИСТРАТИВНЫХ ПРАВОНАРУШЕНИЯХ“</a:t>
            </a:r>
            <a:endParaRPr lang="ru-RU" sz="2000" dirty="0" smtClean="0">
              <a:solidFill>
                <a:srgbClr val="333333"/>
              </a:solidFill>
              <a:effectLst>
                <a:outerShdw blurRad="38100" dist="38100" dir="2700000" algn="tl">
                  <a:srgbClr val="000000">
                    <a:alpha val="43137"/>
                  </a:srgbClr>
                </a:outerShdw>
              </a:effectLst>
              <a:latin typeface="times new roman"/>
            </a:endParaRPr>
          </a:p>
          <a:p>
            <a:pPr lvl="0" indent="342900" algn="just" eaLnBrk="0" fontAlgn="base" hangingPunct="0">
              <a:lnSpc>
                <a:spcPct val="107000"/>
              </a:lnSpc>
              <a:spcBef>
                <a:spcPct val="0"/>
              </a:spcBef>
              <a:defRPr/>
            </a:pPr>
            <a:endParaRPr lang="ru-RU" sz="2000" u="sng" dirty="0" smtClean="0">
              <a:solidFill>
                <a:srgbClr val="7030A0"/>
              </a:solidFill>
              <a:effectLst>
                <a:outerShdw blurRad="38100" dist="38100" dir="2700000" algn="tl">
                  <a:srgbClr val="000000">
                    <a:alpha val="43137"/>
                  </a:srgbClr>
                </a:outerShdw>
              </a:effectLst>
              <a:latin typeface="times new roman"/>
            </a:endParaRPr>
          </a:p>
          <a:p>
            <a:pPr lvl="0" indent="342900" algn="just" eaLnBrk="0" fontAlgn="base" hangingPunct="0">
              <a:lnSpc>
                <a:spcPct val="107000"/>
              </a:lnSpc>
              <a:spcBef>
                <a:spcPct val="0"/>
              </a:spcBef>
              <a:defRPr/>
            </a:pPr>
            <a:r>
              <a:rPr lang="ru-RU" sz="2000" u="sng" dirty="0" smtClean="0">
                <a:solidFill>
                  <a:srgbClr val="7030A0"/>
                </a:solidFill>
                <a:effectLst>
                  <a:outerShdw blurRad="38100" dist="38100" dir="2700000" algn="tl">
                    <a:srgbClr val="000000">
                      <a:alpha val="43137"/>
                    </a:srgbClr>
                  </a:outerShdw>
                </a:effectLst>
                <a:latin typeface="times new roman"/>
              </a:rPr>
              <a:t>Гражданам</a:t>
            </a:r>
            <a:r>
              <a:rPr lang="ru-RU" sz="2000" u="sng" dirty="0">
                <a:solidFill>
                  <a:srgbClr val="7030A0"/>
                </a:solidFill>
                <a:effectLst>
                  <a:outerShdw blurRad="38100" dist="38100" dir="2700000" algn="tl">
                    <a:srgbClr val="000000">
                      <a:alpha val="43137"/>
                    </a:srgbClr>
                  </a:outerShdw>
                </a:effectLst>
                <a:latin typeface="times new roman"/>
              </a:rPr>
              <a:t>, не желающим участвовать в несанкционированных мероприятиях, следует быть более бдительными, чтобы не стать соучастниками противоправных </a:t>
            </a:r>
            <a:r>
              <a:rPr lang="ru-RU" sz="2000" u="sng" dirty="0" smtClean="0">
                <a:solidFill>
                  <a:srgbClr val="7030A0"/>
                </a:solidFill>
                <a:effectLst>
                  <a:outerShdw blurRad="38100" dist="38100" dir="2700000" algn="tl">
                    <a:srgbClr val="000000">
                      <a:alpha val="43137"/>
                    </a:srgbClr>
                  </a:outerShdw>
                </a:effectLst>
                <a:latin typeface="times new roman"/>
              </a:rPr>
              <a:t>деяний.</a:t>
            </a:r>
          </a:p>
          <a:p>
            <a:pPr lvl="0" indent="342900" algn="just" eaLnBrk="0" fontAlgn="base" hangingPunct="0">
              <a:lnSpc>
                <a:spcPct val="107000"/>
              </a:lnSpc>
              <a:spcBef>
                <a:spcPct val="0"/>
              </a:spcBef>
              <a:defRPr/>
            </a:pPr>
            <a:endParaRPr lang="ru-RU" sz="2000" u="sng" dirty="0" smtClean="0">
              <a:solidFill>
                <a:srgbClr val="7030A0"/>
              </a:solidFill>
              <a:effectLst>
                <a:outerShdw blurRad="38100" dist="38100" dir="2700000" algn="tl">
                  <a:srgbClr val="000000">
                    <a:alpha val="43137"/>
                  </a:srgbClr>
                </a:outerShdw>
              </a:effectLst>
              <a:latin typeface="times new roman"/>
            </a:endParaRPr>
          </a:p>
          <a:p>
            <a:pPr lvl="0" eaLnBrk="0" fontAlgn="base" hangingPunct="0">
              <a:defRPr/>
            </a:pPr>
            <a:r>
              <a:rPr lang="ru-RU" sz="2000" b="1" dirty="0" smtClean="0">
                <a:solidFill>
                  <a:srgbClr val="7030A0"/>
                </a:solidFill>
                <a:effectLst>
                  <a:outerShdw blurRad="38100" dist="38100" dir="2700000" algn="tl">
                    <a:srgbClr val="000000">
                      <a:alpha val="43137"/>
                    </a:srgbClr>
                  </a:outerShdw>
                </a:effectLst>
                <a:latin typeface="Times New Roman"/>
                <a:ea typeface="Calibri"/>
                <a:cs typeface="Times New Roman"/>
              </a:rPr>
              <a:t>      Статья 23.34.</a:t>
            </a:r>
            <a:r>
              <a:rPr lang="ru-RU" b="1" dirty="0"/>
              <a:t> </a:t>
            </a:r>
            <a:r>
              <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Нарушение порядка организации или проведения массовых </a:t>
            </a:r>
            <a:r>
              <a:rPr lang="ru-RU"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мероприятий</a:t>
            </a:r>
          </a:p>
          <a:p>
            <a:pPr algn="just"/>
            <a:r>
              <a:rPr lang="ru-RU" sz="2000" dirty="0" smtClean="0">
                <a:solidFill>
                  <a:srgbClr val="7030A0"/>
                </a:solidFill>
                <a:effectLst>
                  <a:outerShdw blurRad="38100" dist="38100" dir="2700000" algn="tl">
                    <a:srgbClr val="000000">
                      <a:alpha val="43137"/>
                    </a:srgbClr>
                  </a:outerShdw>
                </a:effectLst>
                <a:latin typeface="times new roman"/>
              </a:rPr>
              <a:t>      часть 1</a:t>
            </a:r>
            <a:r>
              <a:rPr lang="ru-RU" sz="2000" dirty="0" smtClean="0">
                <a:solidFill>
                  <a:srgbClr val="333333"/>
                </a:solidFill>
                <a:effectLst>
                  <a:outerShdw blurRad="38100" dist="38100" dir="2700000" algn="tl">
                    <a:srgbClr val="000000">
                      <a:alpha val="43137"/>
                    </a:srgbClr>
                  </a:outerShdw>
                </a:effectLst>
                <a:latin typeface="times new roman"/>
              </a:rPr>
              <a:t> </a:t>
            </a:r>
            <a:r>
              <a:rPr lang="ru-RU"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Нарушение </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установленного порядка проведения собрания, митинга, уличного шествия, демонстрации, пикетирования, иного массового мероприятия, совершенное участником таких мероприятий, а равно публичные призывы к организации или проведению собрания, митинга, уличного шествия, демонстрации, пикетирования, иного массового мероприятия с нарушением установленного порядка их организации или проведения, совершенные участником таких мероприятий либо иным лицом, если в этих деяниях нет состава преступления, </a:t>
            </a:r>
            <a:r>
              <a:rPr lang="ru-RU"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влекут </a:t>
            </a:r>
            <a:r>
              <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предупреждение, или наложение штрафа в размере до тридцати базовых величин, или административный арест</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spcAft>
                <a:spcPts val="0"/>
              </a:spcAft>
            </a:pPr>
            <a:r>
              <a:rPr lang="ru-RU" sz="2000" dirty="0" smtClean="0">
                <a:solidFill>
                  <a:srgbClr val="7030A0"/>
                </a:solidFill>
                <a:effectLst>
                  <a:outerShdw blurRad="38100" dist="38100" dir="2700000" algn="tl">
                    <a:srgbClr val="000000">
                      <a:alpha val="43137"/>
                    </a:srgbClr>
                  </a:outerShdw>
                </a:effectLst>
                <a:latin typeface="times new roman"/>
              </a:rPr>
              <a:t>     часть 2   </a:t>
            </a:r>
            <a:r>
              <a:rPr lang="ru-RU" sz="20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Нарушение </a:t>
            </a:r>
            <a:r>
              <a:rPr lang="ru-RU"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установленного порядка организации или проведения собрания, митинга, уличного шествия, демонстрации, пикетирования, иного массового мероприятия, а равно публичные призывы к организации или проведению собрания, митинга, уличного шествия, демонстрации, пикетирования, иного массового мероприятия с нарушением установленного порядка их организации или проведения, если в этих деяниях нет состава преступления, совершенные организатором таких мероприятий, </a:t>
            </a:r>
            <a:r>
              <a:rPr lang="ru-RU" sz="20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влекут </a:t>
            </a:r>
            <a:r>
              <a:rPr lang="ru-RU"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наложение </a:t>
            </a:r>
            <a:r>
              <a:rPr lang="ru-RU"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штрафа в размере от двадцати до сорока базовых величин или административный арест, а на юридическое лицо – от двадцати до ста базовых величин</a:t>
            </a:r>
            <a:r>
              <a:rPr lang="ru-RU" sz="20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r>
              <a:rPr lang="ru-RU" sz="2000" b="1" dirty="0" smtClean="0">
                <a:solidFill>
                  <a:srgbClr val="7030A0"/>
                </a:solidFill>
                <a:effectLst>
                  <a:outerShdw blurRad="38100" dist="38100" dir="2700000" algn="tl">
                    <a:srgbClr val="000000">
                      <a:alpha val="43137"/>
                    </a:srgbClr>
                  </a:outerShdw>
                </a:effectLst>
                <a:latin typeface="Times New Roman"/>
                <a:ea typeface="Calibri"/>
                <a:cs typeface="Times New Roman"/>
              </a:rPr>
              <a:t>    </a:t>
            </a:r>
            <a:endParaRPr lang="ru-RU" sz="2000" u="sng" dirty="0">
              <a:solidFill>
                <a:prstClr val="black"/>
              </a:solidFill>
              <a:effectLst>
                <a:outerShdw blurRad="38100" dist="38100" dir="2700000" algn="tl">
                  <a:srgbClr val="000000">
                    <a:alpha val="43137"/>
                  </a:srgbClr>
                </a:outerShdw>
              </a:effectLst>
              <a:ea typeface="Calibri"/>
              <a:cs typeface="Times New Roman"/>
            </a:endParaRPr>
          </a:p>
        </p:txBody>
      </p:sp>
    </p:spTree>
    <p:extLst>
      <p:ext uri="{BB962C8B-B14F-4D97-AF65-F5344CB8AC3E}">
        <p14:creationId xmlns:p14="http://schemas.microsoft.com/office/powerpoint/2010/main" val="137507791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TotalTime>
  <Words>1202</Words>
  <Application>Microsoft Office PowerPoint</Application>
  <PresentationFormat>Широкоэкранный</PresentationFormat>
  <Paragraphs>125</Paragraphs>
  <Slides>20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20</vt:i4>
      </vt:variant>
    </vt:vector>
  </HeadingPairs>
  <TitlesOfParts>
    <vt:vector size="28" baseType="lpstr">
      <vt:lpstr>Arial</vt:lpstr>
      <vt:lpstr>Calibri</vt:lpstr>
      <vt:lpstr>Calibri Light</vt:lpstr>
      <vt:lpstr>ProximaNova-Regular</vt:lpstr>
      <vt:lpstr>times new roman</vt:lpstr>
      <vt:lpstr>times new roman</vt:lpstr>
      <vt:lpstr>Trebuchet MS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УГОЛОВНЫЙ КОДЕКС РЕСПУБЛИКИ БЕЛАРУСЬ                    Статья 189.   Оскорбление    Умышленное    унижение   чести   и   достоинства   личности,  выраженное   в   неприличной  форме  (оскорбление),    в   публичном  выступлении,  либо  в  печатном  или  публично демонстрирующемся  произведении,   либо   в    средствах   массовой  информации,  либо  в информации,   распространенной  в  глобальной  компьютерной   сети     Интернет,     иной      сети      электросвязи       общего      пользования      или  выделенной  сети  электросвязи, –  наказывается  штрафом, или исправительными   работами  на  срок  до  двух  лет, или арестом, или  ограничением  свободы  на  срок  до  трех  лет.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Анастасия Шостак</cp:lastModifiedBy>
  <cp:revision>96</cp:revision>
  <dcterms:created xsi:type="dcterms:W3CDTF">2020-10-04T10:43:05Z</dcterms:created>
  <dcterms:modified xsi:type="dcterms:W3CDTF">2020-11-13T13:31:18Z</dcterms:modified>
</cp:coreProperties>
</file>